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s/slide2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9" r:id="rId4"/>
    <p:sldId id="269" r:id="rId5"/>
    <p:sldId id="270" r:id="rId6"/>
    <p:sldId id="271" r:id="rId7"/>
    <p:sldId id="275" r:id="rId8"/>
    <p:sldId id="260" r:id="rId9"/>
    <p:sldId id="272" r:id="rId10"/>
    <p:sldId id="276" r:id="rId11"/>
    <p:sldId id="277" r:id="rId12"/>
    <p:sldId id="278" r:id="rId13"/>
    <p:sldId id="279" r:id="rId14"/>
    <p:sldId id="280" r:id="rId15"/>
    <p:sldId id="281" r:id="rId16"/>
    <p:sldId id="282" r:id="rId17"/>
    <p:sldId id="283" r:id="rId18"/>
    <p:sldId id="263" r:id="rId19"/>
    <p:sldId id="267" r:id="rId20"/>
    <p:sldId id="274" r:id="rId21"/>
    <p:sldId id="26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437" autoAdjust="0"/>
  </p:normalViewPr>
  <p:slideViewPr>
    <p:cSldViewPr>
      <p:cViewPr>
        <p:scale>
          <a:sx n="70" d="100"/>
          <a:sy n="70" d="100"/>
        </p:scale>
        <p:origin x="-1350" y="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53FA57-1627-44B2-9070-EF0FEB56732E}" type="datetimeFigureOut">
              <a:rPr lang="en-US" smtClean="0"/>
              <a:pPr/>
              <a:t>10/24/2015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0F69A0-946D-4F88-9AE2-EA7156635840}" type="slidenum">
              <a:rPr lang="en-CA" smtClean="0"/>
              <a:pPr/>
              <a:t>‹#›</a:t>
            </a:fld>
            <a:endParaRPr lang="en-CA"/>
          </a:p>
        </p:txBody>
      </p:sp>
    </p:spTree>
    <p:extLst>
      <p:ext uri="{BB962C8B-B14F-4D97-AF65-F5344CB8AC3E}">
        <p14:creationId xmlns:p14="http://schemas.microsoft.com/office/powerpoint/2010/main" val="427182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drugfree.org/community/parent-support-networ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Javeria</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Lucida Grande" charset="0"/>
                <a:ea typeface="Lucida Grande" charset="0"/>
                <a:cs typeface="Lucida Grande" charset="0"/>
                <a:sym typeface="Lucida Grande" charset="0"/>
              </a:rPr>
              <a:t>Patrick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Lucida Grande" charset="0"/>
              <a:ea typeface="Lucida Grande" charset="0"/>
              <a:cs typeface="Lucida Grande" charset="0"/>
              <a:sym typeface="Lucida Grande"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Lucida Grande" charset="0"/>
                <a:ea typeface="Lucida Grande" charset="0"/>
                <a:cs typeface="Lucida Grande" charset="0"/>
                <a:sym typeface="Lucida Grande" charset="0"/>
              </a:rPr>
              <a:t>https://www.youtube.com/watch?v=CM5mFH3_Qhs</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By using this video as an example, who</a:t>
            </a:r>
            <a:r>
              <a:rPr lang="en-US" baseline="0" dirty="0" smtClean="0"/>
              <a:t> do you think the </a:t>
            </a:r>
            <a:r>
              <a:rPr lang="en-US" baseline="0" dirty="0" err="1" smtClean="0"/>
              <a:t>counsellor</a:t>
            </a:r>
            <a:r>
              <a:rPr lang="en-US" baseline="0" dirty="0" smtClean="0"/>
              <a:t> is? (The one who pushes the stone?). No actually it is the ones that are sweeping.  (Provide support, make it easier for the individual to make the shot that he/she wants)</a:t>
            </a:r>
            <a:endParaRPr lang="en-US" dirty="0" smtClean="0"/>
          </a:p>
          <a:p>
            <a:endParaRPr lang="en-CA" dirty="0"/>
          </a:p>
        </p:txBody>
      </p:sp>
      <p:sp>
        <p:nvSpPr>
          <p:cNvPr id="4" name="Slide Number Placeholder 3"/>
          <p:cNvSpPr>
            <a:spLocks noGrp="1"/>
          </p:cNvSpPr>
          <p:nvPr>
            <p:ph type="sldNum" sz="quarter" idx="10"/>
          </p:nvPr>
        </p:nvSpPr>
        <p:spPr/>
        <p:txBody>
          <a:bodyPr/>
          <a:lstStyle/>
          <a:p>
            <a:fld id="{616C9938-BF41-4471-8095-03D3202808C8}" type="slidenum">
              <a:rPr lang="en-CA" smtClean="0"/>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Javeria</a:t>
            </a:r>
          </a:p>
          <a:p>
            <a:endParaRPr lang="en-US" dirty="0" smtClean="0"/>
          </a:p>
          <a:p>
            <a:r>
              <a:rPr lang="en-US" dirty="0" smtClean="0"/>
              <a:t>Pause for translation.</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r>
              <a:rPr lang="en-CA" dirty="0" smtClean="0"/>
              <a:t>Patrick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r>
              <a:rPr lang="en-CA" dirty="0" smtClean="0"/>
              <a:t>Javeria</a:t>
            </a:r>
          </a:p>
          <a:p>
            <a:endParaRPr lang="en-CA" dirty="0" smtClean="0"/>
          </a:p>
          <a:p>
            <a:r>
              <a:rPr lang="en-CA" dirty="0" smtClean="0"/>
              <a:t>Pause</a:t>
            </a:r>
            <a:r>
              <a:rPr lang="en-CA" baseline="0" dirty="0" smtClean="0"/>
              <a:t> for translation</a:t>
            </a:r>
            <a:endParaRPr lang="en-CA"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b="0" u="none" dirty="0" smtClean="0"/>
              <a:t>Javeria</a:t>
            </a:r>
          </a:p>
          <a:p>
            <a:endParaRPr lang="en-US" b="0" u="none" dirty="0" smtClean="0"/>
          </a:p>
          <a:p>
            <a:r>
              <a:rPr lang="en-US" b="0" u="none" dirty="0" smtClean="0"/>
              <a:t>Pause</a:t>
            </a:r>
            <a:r>
              <a:rPr lang="en-US" b="0" u="none" baseline="0" dirty="0" smtClean="0"/>
              <a:t> for translation</a:t>
            </a:r>
            <a:endParaRPr lang="en-US" b="0" u="none" dirty="0" smtClean="0"/>
          </a:p>
          <a:p>
            <a:endParaRPr lang="en-US" b="1" u="sng" dirty="0" smtClean="0"/>
          </a:p>
          <a:p>
            <a:r>
              <a:rPr lang="en-US" b="1" u="sng" dirty="0" smtClean="0"/>
              <a:t>FACILITATORS NOTES:</a:t>
            </a:r>
            <a:endParaRPr lang="en-US" dirty="0" smtClean="0"/>
          </a:p>
          <a:p>
            <a:pPr algn="just"/>
            <a:r>
              <a:rPr lang="en-US" dirty="0" smtClean="0"/>
              <a:t>Remember, this is not a timeline. If your youth is at the experimentation stage that does not guarantee that s/he will move to the regular or dependent stage. One cannot predict someone’s substance use path. Some young people may shift from one drug to the next. Others may stick with their original drug of choice. And others still may become bored with using, and outgrow their use altogether.</a:t>
            </a:r>
            <a:endParaRPr lang="en-CA" dirty="0" smtClean="0"/>
          </a:p>
          <a:p>
            <a:endParaRPr lang="en-CA" dirty="0" smtClean="0">
              <a:latin typeface="Times New Roman" pitchFamily="18" charset="0"/>
            </a:endParaRPr>
          </a:p>
        </p:txBody>
      </p:sp>
      <p:sp>
        <p:nvSpPr>
          <p:cNvPr id="21508" name="Slide Number Placeholder 3"/>
          <p:cNvSpPr>
            <a:spLocks noGrp="1"/>
          </p:cNvSpPr>
          <p:nvPr>
            <p:ph type="sldNum" sz="quarter" idx="5"/>
          </p:nvPr>
        </p:nvSpPr>
        <p:spPr>
          <a:noFill/>
        </p:spPr>
        <p:txBody>
          <a:bodyPr/>
          <a:lstStyle/>
          <a:p>
            <a:fld id="{E4A2CE03-7393-4421-BEED-A5126219131D}" type="slidenum">
              <a:rPr lang="en-US" smtClean="0">
                <a:latin typeface="Times New Roman" pitchFamily="18" charset="0"/>
              </a:rPr>
              <a:pPr/>
              <a:t>7</a:t>
            </a:fld>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CA" sz="1200" b="0" i="0" kern="1200" dirty="0" smtClean="0">
                <a:solidFill>
                  <a:schemeClr val="tx1"/>
                </a:solidFill>
                <a:latin typeface="+mn-lt"/>
                <a:ea typeface="+mn-ea"/>
                <a:cs typeface="+mn-cs"/>
              </a:rPr>
              <a:t>Patrick</a:t>
            </a:r>
          </a:p>
          <a:p>
            <a:pPr fontAlgn="base"/>
            <a:endParaRPr lang="en-CA" sz="1200" b="0" i="0" kern="1200" dirty="0" smtClean="0">
              <a:solidFill>
                <a:schemeClr val="tx1"/>
              </a:solidFill>
              <a:latin typeface="+mn-lt"/>
              <a:ea typeface="+mn-ea"/>
              <a:cs typeface="+mn-cs"/>
            </a:endParaRPr>
          </a:p>
          <a:p>
            <a:pPr fontAlgn="base"/>
            <a:r>
              <a:rPr lang="en-CA" sz="1200" b="0" i="0" kern="1200" dirty="0" err="1" smtClean="0">
                <a:solidFill>
                  <a:schemeClr val="tx1"/>
                </a:solidFill>
                <a:latin typeface="+mn-lt"/>
                <a:ea typeface="+mn-ea"/>
                <a:cs typeface="+mn-cs"/>
              </a:rPr>
              <a:t>Eg</a:t>
            </a:r>
            <a:r>
              <a:rPr lang="en-CA" sz="1200" b="0" i="0" kern="1200" dirty="0" smtClean="0">
                <a:solidFill>
                  <a:schemeClr val="tx1"/>
                </a:solidFill>
                <a:latin typeface="+mn-lt"/>
                <a:ea typeface="+mn-ea"/>
                <a:cs typeface="+mn-cs"/>
              </a:rPr>
              <a:t>:</a:t>
            </a:r>
          </a:p>
          <a:p>
            <a:pPr fontAlgn="base"/>
            <a:r>
              <a:rPr lang="en-CA" sz="1200" b="0" i="0" kern="1200" dirty="0" smtClean="0">
                <a:solidFill>
                  <a:schemeClr val="tx1"/>
                </a:solidFill>
                <a:latin typeface="+mn-lt"/>
                <a:ea typeface="+mn-ea"/>
                <a:cs typeface="+mn-cs"/>
              </a:rPr>
              <a:t>being bullied</a:t>
            </a:r>
          </a:p>
          <a:p>
            <a:pPr fontAlgn="base"/>
            <a:r>
              <a:rPr lang="en-CA" sz="1200" b="0" i="0" kern="1200" dirty="0" smtClean="0">
                <a:solidFill>
                  <a:schemeClr val="tx1"/>
                </a:solidFill>
                <a:latin typeface="+mn-lt"/>
                <a:ea typeface="+mn-ea"/>
                <a:cs typeface="+mn-cs"/>
              </a:rPr>
              <a:t>parents going through a divorce</a:t>
            </a:r>
          </a:p>
          <a:p>
            <a:pPr fontAlgn="base"/>
            <a:r>
              <a:rPr lang="en-CA" sz="1200" b="0" i="0" kern="1200" dirty="0" smtClean="0">
                <a:solidFill>
                  <a:schemeClr val="tx1"/>
                </a:solidFill>
                <a:latin typeface="+mn-lt"/>
                <a:ea typeface="+mn-ea"/>
                <a:cs typeface="+mn-cs"/>
              </a:rPr>
              <a:t>going through a divorce</a:t>
            </a:r>
          </a:p>
          <a:p>
            <a:pPr fontAlgn="base"/>
            <a:r>
              <a:rPr lang="en-CA" sz="1200" b="0" i="0" kern="1200" dirty="0" smtClean="0">
                <a:solidFill>
                  <a:schemeClr val="tx1"/>
                </a:solidFill>
                <a:latin typeface="+mn-lt"/>
                <a:ea typeface="+mn-ea"/>
                <a:cs typeface="+mn-cs"/>
              </a:rPr>
              <a:t>dealing with the death of a loved one</a:t>
            </a:r>
          </a:p>
          <a:p>
            <a:pPr fontAlgn="base"/>
            <a:r>
              <a:rPr lang="en-CA" sz="1200" b="0" i="0" kern="1200" dirty="0" smtClean="0">
                <a:solidFill>
                  <a:schemeClr val="tx1"/>
                </a:solidFill>
                <a:latin typeface="+mn-lt"/>
                <a:ea typeface="+mn-ea"/>
                <a:cs typeface="+mn-cs"/>
              </a:rPr>
              <a:t>involvement in a car accident</a:t>
            </a:r>
          </a:p>
          <a:p>
            <a:pPr fontAlgn="base"/>
            <a:r>
              <a:rPr lang="en-CA" sz="1200" b="0" i="0" kern="1200" dirty="0" smtClean="0">
                <a:solidFill>
                  <a:schemeClr val="tx1"/>
                </a:solidFill>
                <a:latin typeface="+mn-lt"/>
                <a:ea typeface="+mn-ea"/>
                <a:cs typeface="+mn-cs"/>
              </a:rPr>
              <a:t>coping with a physical health problem</a:t>
            </a:r>
          </a:p>
          <a:p>
            <a:pPr fontAlgn="base"/>
            <a:r>
              <a:rPr lang="en-CA" sz="1200" b="0" i="0" kern="1200" dirty="0" smtClean="0">
                <a:solidFill>
                  <a:schemeClr val="tx1"/>
                </a:solidFill>
                <a:latin typeface="+mn-lt"/>
                <a:ea typeface="+mn-ea"/>
                <a:cs typeface="+mn-cs"/>
              </a:rPr>
              <a:t>growing up in a war-torn country, leaving the country you came from or adjusting to a new country (which often means dealing with immigration and resettlement experiences)</a:t>
            </a:r>
          </a:p>
          <a:p>
            <a:pPr fontAlgn="base"/>
            <a:r>
              <a:rPr lang="en-CA" sz="1200" b="0" i="0" kern="1200" dirty="0" smtClean="0">
                <a:solidFill>
                  <a:schemeClr val="tx1"/>
                </a:solidFill>
                <a:latin typeface="+mn-lt"/>
                <a:ea typeface="+mn-ea"/>
                <a:cs typeface="+mn-cs"/>
              </a:rPr>
              <a:t>dealing with racism or other forms of prejudice (because of sexual orientation, age, religion, culture, class, etc.)</a:t>
            </a:r>
          </a:p>
          <a:p>
            <a:pPr fontAlgn="base"/>
            <a:r>
              <a:rPr lang="en-CA" sz="1200" b="0" i="0" kern="1200" dirty="0" smtClean="0">
                <a:solidFill>
                  <a:schemeClr val="tx1"/>
                </a:solidFill>
                <a:latin typeface="+mn-lt"/>
                <a:ea typeface="+mn-ea"/>
                <a:cs typeface="+mn-cs"/>
              </a:rPr>
              <a:t>having a low income or being homeless</a:t>
            </a:r>
          </a:p>
          <a:p>
            <a:pPr fontAlgn="base"/>
            <a:r>
              <a:rPr lang="en-CA" sz="1200" b="0" i="0" kern="1200" dirty="0" smtClean="0">
                <a:solidFill>
                  <a:schemeClr val="tx1"/>
                </a:solidFill>
                <a:latin typeface="+mn-lt"/>
                <a:ea typeface="+mn-ea"/>
                <a:cs typeface="+mn-cs"/>
              </a:rPr>
              <a:t>not having equal access to education, work and health care</a:t>
            </a:r>
          </a:p>
          <a:p>
            <a:pPr fontAlgn="base"/>
            <a:r>
              <a:rPr lang="en-CA" sz="1200" b="0" i="0" kern="1200" dirty="0" smtClean="0">
                <a:solidFill>
                  <a:schemeClr val="tx1"/>
                </a:solidFill>
                <a:latin typeface="+mn-lt"/>
                <a:ea typeface="+mn-ea"/>
                <a:cs typeface="+mn-cs"/>
              </a:rPr>
              <a:t>having a history of mental health problems in the family </a:t>
            </a:r>
          </a:p>
          <a:p>
            <a:pPr fontAlgn="base"/>
            <a:r>
              <a:rPr lang="en-CA" sz="1200" b="0" i="0" kern="1200" dirty="0" smtClean="0">
                <a:solidFill>
                  <a:schemeClr val="tx1"/>
                </a:solidFill>
                <a:latin typeface="+mn-lt"/>
                <a:ea typeface="+mn-ea"/>
                <a:cs typeface="+mn-cs"/>
              </a:rPr>
              <a:t>being a victim of violence, abuse or other trauma</a:t>
            </a:r>
          </a:p>
          <a:p>
            <a:endParaRPr lang="en-CA"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Javeria</a:t>
            </a:r>
          </a:p>
          <a:p>
            <a:endParaRPr lang="en-US" dirty="0" smtClean="0"/>
          </a:p>
          <a:p>
            <a:r>
              <a:rPr lang="en-US" dirty="0" smtClean="0"/>
              <a:t>Pause for translation</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Patrick</a:t>
            </a:r>
            <a:endParaRPr lang="en-CA" dirty="0"/>
          </a:p>
        </p:txBody>
      </p:sp>
      <p:sp>
        <p:nvSpPr>
          <p:cNvPr id="4" name="Slide Number Placeholder 3"/>
          <p:cNvSpPr>
            <a:spLocks noGrp="1"/>
          </p:cNvSpPr>
          <p:nvPr>
            <p:ph type="sldNum" sz="quarter" idx="10"/>
          </p:nvPr>
        </p:nvSpPr>
        <p:spPr/>
        <p:txBody>
          <a:bodyPr/>
          <a:lstStyle/>
          <a:p>
            <a:fld id="{359DB86E-99BC-42A9-992F-1059D6F6A4EF}" type="slidenum">
              <a:rPr lang="en-CA" smtClean="0"/>
              <a:pPr/>
              <a:t>11</a:t>
            </a:fld>
            <a:endParaRPr lang="en-CA"/>
          </a:p>
        </p:txBody>
      </p:sp>
    </p:spTree>
    <p:extLst>
      <p:ext uri="{BB962C8B-B14F-4D97-AF65-F5344CB8AC3E}">
        <p14:creationId xmlns:p14="http://schemas.microsoft.com/office/powerpoint/2010/main" val="1742159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Patrick</a:t>
            </a:r>
          </a:p>
          <a:p>
            <a:endParaRPr lang="en-CA" dirty="0" smtClean="0"/>
          </a:p>
          <a:p>
            <a:r>
              <a:rPr lang="en-CA" dirty="0" smtClean="0"/>
              <a:t>Pause for translation</a:t>
            </a:r>
            <a:endParaRPr lang="en-CA" dirty="0"/>
          </a:p>
        </p:txBody>
      </p:sp>
      <p:sp>
        <p:nvSpPr>
          <p:cNvPr id="4" name="Slide Number Placeholder 3"/>
          <p:cNvSpPr>
            <a:spLocks noGrp="1"/>
          </p:cNvSpPr>
          <p:nvPr>
            <p:ph type="sldNum" sz="quarter" idx="10"/>
          </p:nvPr>
        </p:nvSpPr>
        <p:spPr/>
        <p:txBody>
          <a:bodyPr/>
          <a:lstStyle/>
          <a:p>
            <a:fld id="{359DB86E-99BC-42A9-992F-1059D6F6A4EF}" type="slidenum">
              <a:rPr lang="en-CA" smtClean="0"/>
              <a:pPr/>
              <a:t>12</a:t>
            </a:fld>
            <a:endParaRPr lang="en-CA"/>
          </a:p>
        </p:txBody>
      </p:sp>
    </p:spTree>
    <p:extLst>
      <p:ext uri="{BB962C8B-B14F-4D97-AF65-F5344CB8AC3E}">
        <p14:creationId xmlns:p14="http://schemas.microsoft.com/office/powerpoint/2010/main" val="402362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Javeria</a:t>
            </a:r>
            <a:endParaRPr lang="en-CA" dirty="0"/>
          </a:p>
        </p:txBody>
      </p:sp>
      <p:sp>
        <p:nvSpPr>
          <p:cNvPr id="4" name="Slide Number Placeholder 3"/>
          <p:cNvSpPr>
            <a:spLocks noGrp="1"/>
          </p:cNvSpPr>
          <p:nvPr>
            <p:ph type="sldNum" sz="quarter" idx="10"/>
          </p:nvPr>
        </p:nvSpPr>
        <p:spPr/>
        <p:txBody>
          <a:bodyPr/>
          <a:lstStyle/>
          <a:p>
            <a:fld id="{359DB86E-99BC-42A9-992F-1059D6F6A4EF}" type="slidenum">
              <a:rPr lang="en-CA" smtClean="0"/>
              <a:pPr/>
              <a:t>13</a:t>
            </a:fld>
            <a:endParaRPr lang="en-CA"/>
          </a:p>
        </p:txBody>
      </p:sp>
    </p:spTree>
    <p:extLst>
      <p:ext uri="{BB962C8B-B14F-4D97-AF65-F5344CB8AC3E}">
        <p14:creationId xmlns:p14="http://schemas.microsoft.com/office/powerpoint/2010/main" val="3978519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359DB86E-99BC-42A9-992F-1059D6F6A4EF}" type="slidenum">
              <a:rPr lang="en-CA" smtClean="0"/>
              <a:pPr/>
              <a:t>14</a:t>
            </a:fld>
            <a:endParaRPr lang="en-CA"/>
          </a:p>
        </p:txBody>
      </p:sp>
    </p:spTree>
    <p:extLst>
      <p:ext uri="{BB962C8B-B14F-4D97-AF65-F5344CB8AC3E}">
        <p14:creationId xmlns:p14="http://schemas.microsoft.com/office/powerpoint/2010/main" val="2797002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Javeria</a:t>
            </a:r>
          </a:p>
          <a:p>
            <a:endParaRPr lang="en-CA" dirty="0" smtClean="0"/>
          </a:p>
          <a:p>
            <a:r>
              <a:rPr lang="en-CA" dirty="0" smtClean="0"/>
              <a:t>Pause for translation</a:t>
            </a:r>
            <a:endParaRPr lang="en-CA" dirty="0"/>
          </a:p>
        </p:txBody>
      </p:sp>
      <p:sp>
        <p:nvSpPr>
          <p:cNvPr id="4" name="Slide Number Placeholder 3"/>
          <p:cNvSpPr>
            <a:spLocks noGrp="1"/>
          </p:cNvSpPr>
          <p:nvPr>
            <p:ph type="sldNum" sz="quarter" idx="10"/>
          </p:nvPr>
        </p:nvSpPr>
        <p:spPr/>
        <p:txBody>
          <a:bodyPr/>
          <a:lstStyle/>
          <a:p>
            <a:fld id="{359DB86E-99BC-42A9-992F-1059D6F6A4EF}" type="slidenum">
              <a:rPr lang="en-CA" smtClean="0"/>
              <a:pPr/>
              <a:t>15</a:t>
            </a:fld>
            <a:endParaRPr lang="en-CA"/>
          </a:p>
        </p:txBody>
      </p:sp>
    </p:spTree>
    <p:extLst>
      <p:ext uri="{BB962C8B-B14F-4D97-AF65-F5344CB8AC3E}">
        <p14:creationId xmlns:p14="http://schemas.microsoft.com/office/powerpoint/2010/main" val="32974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a:t>
            </a:r>
          </a:p>
          <a:p>
            <a:endParaRPr lang="en-US" dirty="0" smtClean="0"/>
          </a:p>
          <a:p>
            <a:r>
              <a:rPr lang="en-US" dirty="0" smtClean="0"/>
              <a:t>Pause for translation</a:t>
            </a:r>
          </a:p>
          <a:p>
            <a:endParaRPr lang="en-US" dirty="0" smtClean="0"/>
          </a:p>
          <a:p>
            <a:endParaRPr lang="en-US" dirty="0" smtClean="0"/>
          </a:p>
          <a:p>
            <a:r>
              <a:rPr lang="en-US" dirty="0" smtClean="0"/>
              <a:t>Sometimes change is like flipping</a:t>
            </a:r>
            <a:r>
              <a:rPr lang="en-US" baseline="0" dirty="0" smtClean="0"/>
              <a:t> a light switch, on/off. But often, it is a gradual process that involves ongoing support, it drains our energy, our motivation sway at times, and the fact is that sometimes we failed at changing altogether.</a:t>
            </a:r>
          </a:p>
          <a:p>
            <a:endParaRPr lang="en-US" baseline="0" dirty="0" smtClean="0"/>
          </a:p>
          <a:p>
            <a:r>
              <a:rPr lang="en-US" baseline="0" dirty="0" smtClean="0"/>
              <a:t>So…. The question is, is there a formula that ensures a long lasting change? The short answer is no. But there is a tool that we often use in our agency that could let us see change in a different perspective.   </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a:t>
            </a:r>
          </a:p>
          <a:p>
            <a:endParaRPr lang="en-US" dirty="0" smtClean="0"/>
          </a:p>
          <a:p>
            <a:r>
              <a:rPr lang="en-US" dirty="0" smtClean="0"/>
              <a:t>Pause for translation</a:t>
            </a:r>
          </a:p>
          <a:p>
            <a:endParaRPr lang="en-US" dirty="0" smtClean="0"/>
          </a:p>
          <a:p>
            <a:endParaRPr lang="en-US" dirty="0" smtClean="0"/>
          </a:p>
          <a:p>
            <a:r>
              <a:rPr lang="en-US" dirty="0" smtClean="0"/>
              <a:t>Talk about each stage. </a:t>
            </a:r>
          </a:p>
          <a:p>
            <a:r>
              <a:rPr lang="en-US" dirty="0" smtClean="0"/>
              <a:t>***The</a:t>
            </a:r>
            <a:r>
              <a:rPr lang="en-US" baseline="0" dirty="0" smtClean="0"/>
              <a:t> stages of change is not always a linear process, sometimes a person can shift back to a previous stage, or quickly move from one stage to the next. The stages of change helps us understand where the youth is currently at. Rather than using immediate cessation of drug use as the measuring stick for being successful of not, stages of change sets a more relatable and realistic goal/expectation according to the youth’s current stage***</a:t>
            </a:r>
          </a:p>
          <a:p>
            <a:endParaRPr lang="en-US" baseline="0" dirty="0" smtClean="0"/>
          </a:p>
          <a:p>
            <a:r>
              <a:rPr lang="en-US" baseline="0" dirty="0" smtClean="0"/>
              <a:t>(After having those realistic goals/expectations, Again communication and attachment is the most important because into action by working together with the youth.)   </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Javeria</a:t>
            </a:r>
          </a:p>
          <a:p>
            <a:endParaRPr lang="en-US" dirty="0" smtClean="0"/>
          </a:p>
          <a:p>
            <a:r>
              <a:rPr lang="en-US" dirty="0" smtClean="0"/>
              <a:t>Pause for translation</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18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Javeria</a:t>
            </a:r>
          </a:p>
          <a:p>
            <a:endParaRPr lang="en-CA" dirty="0" smtClean="0"/>
          </a:p>
          <a:p>
            <a:r>
              <a:rPr lang="en-CA" dirty="0" smtClean="0"/>
              <a:t>Pause for translation</a:t>
            </a:r>
          </a:p>
          <a:p>
            <a:endParaRPr lang="en-CA" dirty="0" smtClean="0"/>
          </a:p>
          <a:p>
            <a:r>
              <a:rPr lang="en-CA" dirty="0" smtClean="0"/>
              <a:t>Oxygen mask</a:t>
            </a:r>
            <a:endParaRPr lang="en-CA"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19</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r>
              <a:rPr lang="en-CA" dirty="0" smtClean="0"/>
              <a:t>Javeria</a:t>
            </a:r>
          </a:p>
          <a:p>
            <a:endParaRPr lang="en-CA" dirty="0" smtClean="0"/>
          </a:p>
          <a:p>
            <a:r>
              <a:rPr lang="en-CA" dirty="0" smtClean="0"/>
              <a:t>APSGO, association of parent support groups of </a:t>
            </a:r>
            <a:r>
              <a:rPr lang="en-CA" dirty="0" err="1" smtClean="0"/>
              <a:t>ontario</a:t>
            </a:r>
            <a:endParaRPr lang="en-CA" dirty="0" smtClean="0"/>
          </a:p>
          <a:p>
            <a:endParaRPr lang="en-CA" dirty="0" smtClean="0"/>
          </a:p>
          <a:p>
            <a:r>
              <a:rPr lang="en-CA" u="sng" dirty="0" smtClean="0">
                <a:hlinkClick r:id="rId3"/>
              </a:rPr>
              <a:t>http://www.drugfree.org/community/parent-support-network/</a:t>
            </a:r>
            <a:endParaRPr lang="en-CA" dirty="0" smtClean="0"/>
          </a:p>
          <a:p>
            <a:endParaRPr lang="en-CA"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a:t>
            </a:r>
          </a:p>
          <a:p>
            <a:endParaRPr lang="en-US" dirty="0" smtClean="0"/>
          </a:p>
          <a:p>
            <a:r>
              <a:rPr lang="en-US" dirty="0" smtClean="0"/>
              <a:t>Pause for translation</a:t>
            </a:r>
          </a:p>
          <a:p>
            <a:endParaRPr lang="en-US" dirty="0" smtClean="0"/>
          </a:p>
          <a:p>
            <a:r>
              <a:rPr lang="en-US" dirty="0" smtClean="0"/>
              <a:t>Remind parents about </a:t>
            </a:r>
            <a:r>
              <a:rPr lang="en-US" smtClean="0"/>
              <a:t>our services</a:t>
            </a:r>
            <a:endParaRPr lang="en-US" dirty="0"/>
          </a:p>
        </p:txBody>
      </p:sp>
      <p:sp>
        <p:nvSpPr>
          <p:cNvPr id="4" name="Slide Number Placeholder 3"/>
          <p:cNvSpPr>
            <a:spLocks noGrp="1"/>
          </p:cNvSpPr>
          <p:nvPr>
            <p:ph type="sldNum" sz="quarter" idx="10"/>
          </p:nvPr>
        </p:nvSpPr>
        <p:spPr/>
        <p:txBody>
          <a:bodyPr/>
          <a:lstStyle/>
          <a:p>
            <a:fld id="{5A0F69A0-946D-4F88-9AE2-EA7156635840}" type="slidenum">
              <a:rPr lang="en-CA" smtClean="0"/>
              <a:pPr/>
              <a:t>21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17" name="Footer Placeholder 16"/>
          <p:cNvSpPr>
            <a:spLocks noGrp="1"/>
          </p:cNvSpPr>
          <p:nvPr>
            <p:ph type="ftr" sz="quarter" idx="11"/>
          </p:nvPr>
        </p:nvSpPr>
        <p:spPr/>
        <p:txBody>
          <a:bodyPr/>
          <a:lstStyle/>
          <a:p>
            <a:endParaRPr lang="en-CA"/>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1EA7942-5ADA-4BCF-A4B9-3C253C740064}" type="slidenum">
              <a:rPr lang="en-CA" smtClean="0"/>
              <a:pPr/>
              <a:t>‹#›</a:t>
            </a:fld>
            <a:endParaRPr lang="en-CA"/>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4361688" y="1026372"/>
            <a:ext cx="457200" cy="441325"/>
          </a:xfrm>
        </p:spPr>
        <p:txBody>
          <a:bodyPr/>
          <a:lstStyle/>
          <a:p>
            <a:fld id="{21EA7942-5ADA-4BCF-A4B9-3C253C740064}" type="slidenum">
              <a:rPr lang="en-CA" smtClean="0"/>
              <a:pPr/>
              <a:t>‹#›</a:t>
            </a:fld>
            <a:endParaRPr lang="en-CA"/>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CA"/>
          </a:p>
        </p:txBody>
      </p:sp>
      <p:sp>
        <p:nvSpPr>
          <p:cNvPr id="4" name="Date Placeholder 3"/>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1EA7942-5ADA-4BCF-A4B9-3C253C740064}" type="slidenum">
              <a:rPr lang="en-CA" smtClean="0"/>
              <a:pPr/>
              <a:t>‹#›</a:t>
            </a:fld>
            <a:endParaRPr lang="en-CA"/>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A530452-54EB-44DC-AAF7-354ADF905220}" type="datetimeFigureOut">
              <a:rPr lang="en-US" smtClean="0"/>
              <a:pPr/>
              <a:t>10/24/2015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1EA7942-5ADA-4BCF-A4B9-3C253C740064}" type="slidenum">
              <a:rPr lang="en-CA" smtClean="0"/>
              <a:pPr/>
              <a:t>‹#›</a:t>
            </a:fld>
            <a:endParaRPr lang="en-CA"/>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8" name="Footer Placeholder 7"/>
          <p:cNvSpPr>
            <a:spLocks noGrp="1"/>
          </p:cNvSpPr>
          <p:nvPr>
            <p:ph type="ftr" sz="quarter" idx="11"/>
          </p:nvPr>
        </p:nvSpPr>
        <p:spPr>
          <a:xfrm>
            <a:off x="304800" y="6409944"/>
            <a:ext cx="3581400" cy="365760"/>
          </a:xfrm>
        </p:spPr>
        <p:txBody>
          <a:bodyPr/>
          <a:lstStyle/>
          <a:p>
            <a:endParaRPr lang="en-CA"/>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1EA7942-5ADA-4BCF-A4B9-3C253C740064}" type="slidenum">
              <a:rPr lang="en-CA" smtClean="0"/>
              <a:pPr/>
              <a:t>‹#›</a:t>
            </a:fld>
            <a:endParaRPr lang="en-CA"/>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a:xfrm>
            <a:off x="4343400" y="1036020"/>
            <a:ext cx="457200" cy="441325"/>
          </a:xfrm>
        </p:spPr>
        <p:txBody>
          <a:bodyPr/>
          <a:lstStyle/>
          <a:p>
            <a:fld id="{21EA7942-5ADA-4BCF-A4B9-3C253C740064}" type="slidenum">
              <a:rPr lang="en-CA" smtClean="0"/>
              <a:pPr/>
              <a:t>‹#›</a:t>
            </a:fld>
            <a:endParaRPr lang="en-CA"/>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1EA7942-5ADA-4BCF-A4B9-3C253C740064}" type="slidenum">
              <a:rPr lang="en-CA" smtClean="0"/>
              <a:pPr/>
              <a:t>‹#›</a:t>
            </a:fld>
            <a:endParaRPr lang="en-CA"/>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1EA7942-5ADA-4BCF-A4B9-3C253C740064}" type="slidenum">
              <a:rPr lang="en-CA" smtClean="0"/>
              <a:pPr/>
              <a:t>‹#›</a:t>
            </a:fld>
            <a:endParaRPr lang="en-CA"/>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6" name="Footer Placeholder 5"/>
          <p:cNvSpPr>
            <a:spLocks noGrp="1"/>
          </p:cNvSpPr>
          <p:nvPr>
            <p:ph type="ftr" sz="quarter" idx="11"/>
          </p:nvPr>
        </p:nvSpPr>
        <p:spPr>
          <a:xfrm>
            <a:off x="301752" y="6410848"/>
            <a:ext cx="3383280" cy="365760"/>
          </a:xfrm>
        </p:spPr>
        <p:txBody>
          <a:bodyPr/>
          <a:lstStyle/>
          <a:p>
            <a:endParaRPr lang="en-CA"/>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1EA7942-5ADA-4BCF-A4B9-3C253C740064}" type="slidenum">
              <a:rPr lang="en-CA" smtClean="0"/>
              <a:pPr/>
              <a:t>‹#›</a:t>
            </a:fld>
            <a:endParaRPr lang="en-CA"/>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A530452-54EB-44DC-AAF7-354ADF905220}" type="datetimeFigureOut">
              <a:rPr lang="en-US" smtClean="0"/>
              <a:pPr/>
              <a:t>10/24/2015</a:t>
            </a:fld>
            <a:endParaRPr lang="en-CA"/>
          </a:p>
        </p:txBody>
      </p:sp>
      <p:sp>
        <p:nvSpPr>
          <p:cNvPr id="6" name="Footer Placeholder 5"/>
          <p:cNvSpPr>
            <a:spLocks noGrp="1"/>
          </p:cNvSpPr>
          <p:nvPr>
            <p:ph type="ftr" sz="quarter" idx="11"/>
          </p:nvPr>
        </p:nvSpPr>
        <p:spPr>
          <a:xfrm>
            <a:off x="301752" y="6410848"/>
            <a:ext cx="3584448" cy="365760"/>
          </a:xfrm>
        </p:spPr>
        <p:txBody>
          <a:bodyPr/>
          <a:lstStyle/>
          <a:p>
            <a:endParaRPr lang="en-CA"/>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1EA7942-5ADA-4BCF-A4B9-3C253C740064}"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1EA7942-5ADA-4BCF-A4B9-3C253C740064}" type="slidenum">
              <a:rPr lang="en-CA" smtClean="0"/>
              <a:pPr/>
              <a:t>‹#›</a:t>
            </a:fld>
            <a:endParaRPr lang="en-CA"/>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530452-54EB-44DC-AAF7-354ADF905220}" type="datetimeFigureOut">
              <a:rPr lang="en-US" smtClean="0"/>
              <a:pPr/>
              <a:t>10/24/2015</a:t>
            </a:fld>
            <a:endParaRPr lang="en-CA"/>
          </a:p>
        </p:txBody>
      </p:sp>
      <p:sp>
        <p:nvSpPr>
          <p:cNvPr id="5" name="Footer Placeholder 4"/>
          <p:cNvSpPr>
            <a:spLocks noGrp="1"/>
          </p:cNvSpPr>
          <p:nvPr>
            <p:ph type="ftr" sz="quarter" idx="11"/>
          </p:nvPr>
        </p:nvSpPr>
        <p:spPr/>
        <p:txBody>
          <a:bodyPr/>
          <a:lstStyle/>
          <a:p>
            <a:endParaRPr lang="en-CA"/>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A530452-54EB-44DC-AAF7-354ADF905220}" type="datetimeFigureOut">
              <a:rPr lang="en-US" smtClean="0"/>
              <a:pPr/>
              <a:t>10/24/2015</a:t>
            </a:fld>
            <a:endParaRPr lang="en-CA"/>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CA"/>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1EA7942-5ADA-4BCF-A4B9-3C253C740064}" type="slidenum">
              <a:rPr lang="en-CA" smtClean="0"/>
              <a:pPr/>
              <a:t>‹#›</a:t>
            </a:fld>
            <a:endParaRPr lang="en-CA"/>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d"/>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7.e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asyr.c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4414" y="3429000"/>
            <a:ext cx="6400800" cy="1752600"/>
          </a:xfrm>
        </p:spPr>
        <p:txBody>
          <a:bodyPr/>
          <a:lstStyle/>
          <a:p>
            <a:r>
              <a:rPr lang="en-CA" dirty="0" smtClean="0"/>
              <a:t>Patrick Choy MSW RSW</a:t>
            </a:r>
          </a:p>
          <a:p>
            <a:r>
              <a:rPr lang="en-CA" dirty="0" smtClean="0"/>
              <a:t>Javeria Arshad </a:t>
            </a:r>
            <a:r>
              <a:rPr lang="en-CA" dirty="0" err="1" smtClean="0"/>
              <a:t>M.Ed</a:t>
            </a:r>
            <a:endParaRPr lang="en-CA" dirty="0"/>
          </a:p>
        </p:txBody>
      </p:sp>
      <p:sp>
        <p:nvSpPr>
          <p:cNvPr id="2" name="Title 1"/>
          <p:cNvSpPr>
            <a:spLocks noGrp="1"/>
          </p:cNvSpPr>
          <p:nvPr>
            <p:ph type="ctrTitle"/>
          </p:nvPr>
        </p:nvSpPr>
        <p:spPr/>
        <p:txBody>
          <a:bodyPr>
            <a:normAutofit/>
          </a:bodyPr>
          <a:lstStyle/>
          <a:p>
            <a:r>
              <a:rPr lang="en-CA" dirty="0" smtClean="0"/>
              <a:t>Understanding Addiction</a:t>
            </a:r>
            <a:br>
              <a:rPr lang="en-CA" dirty="0" smtClean="0"/>
            </a:br>
            <a:endParaRPr lang="en-CA" dirty="0"/>
          </a:p>
        </p:txBody>
      </p:sp>
      <p:pic>
        <p:nvPicPr>
          <p:cNvPr id="4" name="Picture 3"/>
          <p:cNvPicPr>
            <a:picLocks noChangeArrowheads="1"/>
          </p:cNvPicPr>
          <p:nvPr/>
        </p:nvPicPr>
        <p:blipFill>
          <a:blip r:embed="rId2" cstate="print"/>
          <a:srcRect/>
          <a:stretch>
            <a:fillRect/>
          </a:stretch>
        </p:blipFill>
        <p:spPr bwMode="auto">
          <a:xfrm>
            <a:off x="7966075" y="6262688"/>
            <a:ext cx="1177925" cy="617537"/>
          </a:xfrm>
          <a:prstGeom prst="rect">
            <a:avLst/>
          </a:prstGeom>
          <a:noFill/>
          <a:ln w="9525">
            <a:noFill/>
            <a:miter lim="800000"/>
            <a:headEnd/>
            <a:tailEnd/>
          </a:ln>
        </p:spPr>
      </p:pic>
      <p:pic>
        <p:nvPicPr>
          <p:cNvPr id="31746" name="Picture 2" descr="Logo"/>
          <p:cNvPicPr>
            <a:picLocks noChangeAspect="1" noChangeArrowheads="1"/>
          </p:cNvPicPr>
          <p:nvPr/>
        </p:nvPicPr>
        <p:blipFill>
          <a:blip r:embed="rId3"/>
          <a:srcRect/>
          <a:stretch>
            <a:fillRect/>
          </a:stretch>
        </p:blipFill>
        <p:spPr bwMode="auto">
          <a:xfrm>
            <a:off x="3286116" y="4357694"/>
            <a:ext cx="2543175" cy="1333501"/>
          </a:xfrm>
          <a:prstGeom prst="rect">
            <a:avLst/>
          </a:prstGeom>
          <a:noFill/>
        </p:spPr>
      </p:pic>
    </p:spTree>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ASYR: Who are we?</a:t>
            </a:r>
            <a:endParaRPr lang="en-CA" dirty="0"/>
          </a:p>
        </p:txBody>
      </p:sp>
      <p:sp>
        <p:nvSpPr>
          <p:cNvPr id="3" name="Content Placeholder 2"/>
          <p:cNvSpPr>
            <a:spLocks noGrp="1"/>
          </p:cNvSpPr>
          <p:nvPr>
            <p:ph sz="quarter" idx="1"/>
          </p:nvPr>
        </p:nvSpPr>
        <p:spPr/>
        <p:txBody>
          <a:bodyPr/>
          <a:lstStyle/>
          <a:p>
            <a:r>
              <a:rPr lang="en-CA" dirty="0" smtClean="0"/>
              <a:t>ASYR is a non-profit agency located in York Region</a:t>
            </a:r>
          </a:p>
          <a:p>
            <a:r>
              <a:rPr lang="en-CA" dirty="0" smtClean="0"/>
              <a:t>We offer services that range from community treatment, withdrawal management, adult services, and youth/family services</a:t>
            </a:r>
          </a:p>
          <a:p>
            <a:r>
              <a:rPr lang="en-CA" dirty="0" smtClean="0"/>
              <a:t>Our approach is harm-reduction with our focus on client-centered service</a:t>
            </a:r>
          </a:p>
          <a:p>
            <a:endParaRPr lang="en-CA" dirty="0"/>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Who am I? What am I doing here?</a:t>
            </a:r>
            <a:endParaRPr lang="en-CA" dirty="0"/>
          </a:p>
        </p:txBody>
      </p:sp>
      <p:pic>
        <p:nvPicPr>
          <p:cNvPr id="4" name="Content Placeholder 3" descr="counsellor1.png"/>
          <p:cNvPicPr>
            <a:picLocks noGrp="1" noChangeAspect="1"/>
          </p:cNvPicPr>
          <p:nvPr>
            <p:ph sz="quarter" idx="1"/>
          </p:nvPr>
        </p:nvPicPr>
        <p:blipFill>
          <a:blip r:embed="rId3"/>
          <a:stretch>
            <a:fillRect/>
          </a:stretch>
        </p:blipFill>
        <p:spPr>
          <a:xfrm>
            <a:off x="285720" y="1571612"/>
            <a:ext cx="2357454" cy="2786082"/>
          </a:xfrm>
          <a:prstGeom prst="rect">
            <a:avLst/>
          </a:prstGeom>
        </p:spPr>
      </p:pic>
      <p:pic>
        <p:nvPicPr>
          <p:cNvPr id="5" name="Picture 4" descr="08273ff3c0ce8ff1506c91e237c05d7f.jpeg"/>
          <p:cNvPicPr>
            <a:picLocks noChangeAspect="1"/>
          </p:cNvPicPr>
          <p:nvPr/>
        </p:nvPicPr>
        <p:blipFill>
          <a:blip r:embed="rId4"/>
          <a:stretch>
            <a:fillRect/>
          </a:stretch>
        </p:blipFill>
        <p:spPr>
          <a:xfrm>
            <a:off x="3357554" y="1785926"/>
            <a:ext cx="2928958" cy="2357454"/>
          </a:xfrm>
          <a:prstGeom prst="rect">
            <a:avLst/>
          </a:prstGeom>
        </p:spPr>
      </p:pic>
      <p:pic>
        <p:nvPicPr>
          <p:cNvPr id="6" name="Picture 5" descr="spy1.jpg"/>
          <p:cNvPicPr>
            <a:picLocks noChangeAspect="1"/>
          </p:cNvPicPr>
          <p:nvPr/>
        </p:nvPicPr>
        <p:blipFill>
          <a:blip r:embed="rId5"/>
          <a:stretch>
            <a:fillRect/>
          </a:stretch>
        </p:blipFill>
        <p:spPr>
          <a:xfrm>
            <a:off x="6286512" y="1714488"/>
            <a:ext cx="1857375" cy="2457450"/>
          </a:xfrm>
          <a:prstGeom prst="rect">
            <a:avLst/>
          </a:prstGeom>
        </p:spPr>
      </p:pic>
      <p:pic>
        <p:nvPicPr>
          <p:cNvPr id="7" name="Picture 6" descr="professor2.jpg"/>
          <p:cNvPicPr>
            <a:picLocks noChangeAspect="1"/>
          </p:cNvPicPr>
          <p:nvPr/>
        </p:nvPicPr>
        <p:blipFill>
          <a:blip r:embed="rId6"/>
          <a:stretch>
            <a:fillRect/>
          </a:stretch>
        </p:blipFill>
        <p:spPr>
          <a:xfrm>
            <a:off x="2786050" y="4286256"/>
            <a:ext cx="2143125" cy="2143125"/>
          </a:xfrm>
          <a:prstGeom prst="rect">
            <a:avLst/>
          </a:prstGeom>
        </p:spPr>
      </p:pic>
      <p:pic>
        <p:nvPicPr>
          <p:cNvPr id="8" name="Picture 7" descr="professor1.jpg"/>
          <p:cNvPicPr>
            <a:picLocks noChangeAspect="1"/>
          </p:cNvPicPr>
          <p:nvPr/>
        </p:nvPicPr>
        <p:blipFill>
          <a:blip r:embed="rId7"/>
          <a:stretch>
            <a:fillRect/>
          </a:stretch>
        </p:blipFill>
        <p:spPr>
          <a:xfrm>
            <a:off x="4929190" y="4286256"/>
            <a:ext cx="2143125" cy="2143125"/>
          </a:xfrm>
          <a:prstGeom prst="rect">
            <a:avLst/>
          </a:prstGeom>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5"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heckerboard(across)">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Youth and Family Program</a:t>
            </a:r>
            <a:endParaRPr lang="en-CA" dirty="0"/>
          </a:p>
        </p:txBody>
      </p:sp>
      <p:sp>
        <p:nvSpPr>
          <p:cNvPr id="3" name="Content Placeholder 2"/>
          <p:cNvSpPr>
            <a:spLocks noGrp="1"/>
          </p:cNvSpPr>
          <p:nvPr>
            <p:ph sz="quarter" idx="1"/>
          </p:nvPr>
        </p:nvSpPr>
        <p:spPr/>
        <p:txBody>
          <a:bodyPr/>
          <a:lstStyle/>
          <a:p>
            <a:r>
              <a:rPr lang="en-CA" dirty="0" smtClean="0"/>
              <a:t>Individual counselling for youth ages 12-24</a:t>
            </a:r>
          </a:p>
          <a:p>
            <a:r>
              <a:rPr lang="en-CA" dirty="0" smtClean="0"/>
              <a:t>Family and Couple counselling</a:t>
            </a:r>
          </a:p>
          <a:p>
            <a:r>
              <a:rPr lang="en-CA" dirty="0" smtClean="0"/>
              <a:t>Parent Support counselling</a:t>
            </a:r>
          </a:p>
          <a:p>
            <a:r>
              <a:rPr lang="en-CA" dirty="0" smtClean="0"/>
              <a:t>Parent Group</a:t>
            </a:r>
            <a:endParaRPr lang="en-CA" dirty="0"/>
          </a:p>
        </p:txBody>
      </p:sp>
    </p:spTree>
  </p:cSld>
  <p:clrMapOvr>
    <a:masterClrMapping/>
  </p:clrMapOvr>
  <p:transition spd="med">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3"/>
          <p:cNvPicPr>
            <a:picLocks noChangeArrowheads="1"/>
          </p:cNvPicPr>
          <p:nvPr/>
        </p:nvPicPr>
        <p:blipFill>
          <a:blip r:embed="rId3" cstate="print"/>
          <a:srcRect/>
          <a:stretch>
            <a:fillRect/>
          </a:stretch>
        </p:blipFill>
        <p:spPr bwMode="auto">
          <a:xfrm>
            <a:off x="7966075" y="6262688"/>
            <a:ext cx="1177925" cy="617537"/>
          </a:xfrm>
          <a:prstGeom prst="rect">
            <a:avLst/>
          </a:prstGeom>
          <a:noFill/>
          <a:ln w="9525">
            <a:noFill/>
            <a:miter lim="800000"/>
            <a:headEnd/>
            <a:tailEnd/>
          </a:ln>
        </p:spPr>
      </p:pic>
      <p:sp>
        <p:nvSpPr>
          <p:cNvPr id="12293" name="Line 4"/>
          <p:cNvSpPr>
            <a:spLocks noChangeShapeType="1"/>
          </p:cNvSpPr>
          <p:nvPr/>
        </p:nvSpPr>
        <p:spPr bwMode="auto">
          <a:xfrm>
            <a:off x="457200" y="1431925"/>
            <a:ext cx="8229600" cy="1588"/>
          </a:xfrm>
          <a:prstGeom prst="line">
            <a:avLst/>
          </a:prstGeom>
          <a:noFill/>
          <a:ln w="38100">
            <a:solidFill>
              <a:srgbClr val="8DB3E2"/>
            </a:solidFill>
            <a:round/>
            <a:headEnd/>
            <a:tailEnd/>
          </a:ln>
        </p:spPr>
        <p:txBody>
          <a:bodyPr lIns="0" tIns="0" rIns="0" bIns="0"/>
          <a:lstStyle/>
          <a:p>
            <a:endParaRPr lang="en-CA"/>
          </a:p>
        </p:txBody>
      </p:sp>
      <p:sp>
        <p:nvSpPr>
          <p:cNvPr id="12294" name="Rectangle 5"/>
          <p:cNvSpPr>
            <a:spLocks/>
          </p:cNvSpPr>
          <p:nvPr/>
        </p:nvSpPr>
        <p:spPr bwMode="auto">
          <a:xfrm>
            <a:off x="571472" y="428604"/>
            <a:ext cx="8051800" cy="558800"/>
          </a:xfrm>
          <a:prstGeom prst="rect">
            <a:avLst/>
          </a:prstGeom>
          <a:noFill/>
          <a:ln w="9525">
            <a:noFill/>
            <a:miter lim="800000"/>
            <a:headEnd/>
            <a:tailEnd/>
          </a:ln>
        </p:spPr>
        <p:txBody>
          <a:bodyPr lIns="38100" tIns="38100" rIns="38100" bIns="38100"/>
          <a:lstStyle/>
          <a:p>
            <a:pPr algn="l"/>
            <a:r>
              <a:rPr lang="en-US" sz="3200" b="1" dirty="0">
                <a:solidFill>
                  <a:schemeClr val="accent3"/>
                </a:solidFill>
                <a:latin typeface="Lucida Grande" charset="0"/>
                <a:ea typeface="Lucida Grande" charset="0"/>
                <a:cs typeface="Lucida Grande" charset="0"/>
                <a:sym typeface="Lucida Grande" charset="0"/>
              </a:rPr>
              <a:t>Simple definition of addiction</a:t>
            </a:r>
          </a:p>
        </p:txBody>
      </p:sp>
      <p:sp>
        <p:nvSpPr>
          <p:cNvPr id="12295" name="Rectangle 6"/>
          <p:cNvSpPr>
            <a:spLocks/>
          </p:cNvSpPr>
          <p:nvPr/>
        </p:nvSpPr>
        <p:spPr bwMode="auto">
          <a:xfrm>
            <a:off x="684213" y="1628775"/>
            <a:ext cx="6845300" cy="1663700"/>
          </a:xfrm>
          <a:prstGeom prst="rect">
            <a:avLst/>
          </a:prstGeom>
          <a:noFill/>
          <a:ln w="12700" cap="rnd">
            <a:noFill/>
            <a:round/>
            <a:headEnd/>
            <a:tailEnd/>
          </a:ln>
        </p:spPr>
        <p:txBody>
          <a:bodyPr lIns="38100" tIns="38100" rIns="38100" bIns="38100"/>
          <a:lstStyle/>
          <a:p>
            <a:pPr algn="l">
              <a:lnSpc>
                <a:spcPts val="2800"/>
              </a:lnSpc>
              <a:spcBef>
                <a:spcPts val="1200"/>
              </a:spcBef>
            </a:pPr>
            <a:r>
              <a:rPr lang="en-US" sz="2800" dirty="0">
                <a:solidFill>
                  <a:schemeClr val="tx1"/>
                </a:solidFill>
                <a:latin typeface="Lucida Grande" charset="0"/>
                <a:ea typeface="Lucida Grande" charset="0"/>
                <a:cs typeface="Lucida Grande" charset="0"/>
                <a:sym typeface="Lucida Grande" charset="0"/>
              </a:rPr>
              <a:t>Any </a:t>
            </a:r>
            <a:r>
              <a:rPr lang="en-US" sz="2800" dirty="0" err="1" smtClean="0">
                <a:solidFill>
                  <a:schemeClr val="tx1"/>
                </a:solidFill>
                <a:latin typeface="Lucida Grande" charset="0"/>
                <a:ea typeface="Lucida Grande" charset="0"/>
                <a:cs typeface="Lucida Grande" charset="0"/>
                <a:sym typeface="Lucida Grande" charset="0"/>
              </a:rPr>
              <a:t>behaviour</a:t>
            </a:r>
            <a:r>
              <a:rPr lang="en-US" sz="2800" dirty="0" smtClean="0">
                <a:solidFill>
                  <a:schemeClr val="tx1"/>
                </a:solidFill>
                <a:latin typeface="Lucida Grande" charset="0"/>
                <a:ea typeface="Lucida Grande" charset="0"/>
                <a:cs typeface="Lucida Grande" charset="0"/>
                <a:sym typeface="Lucida Grande" charset="0"/>
              </a:rPr>
              <a:t> </a:t>
            </a:r>
            <a:r>
              <a:rPr lang="en-US" sz="2800" dirty="0">
                <a:solidFill>
                  <a:schemeClr val="tx1"/>
                </a:solidFill>
                <a:latin typeface="Lucida Grande" charset="0"/>
                <a:ea typeface="Lucida Grande" charset="0"/>
                <a:cs typeface="Lucida Grande" charset="0"/>
                <a:sym typeface="Lucida Grande" charset="0"/>
              </a:rPr>
              <a:t>which continues despite long-term negative consequences.</a:t>
            </a:r>
          </a:p>
          <a:p>
            <a:pPr algn="l">
              <a:lnSpc>
                <a:spcPts val="2800"/>
              </a:lnSpc>
              <a:spcBef>
                <a:spcPts val="1200"/>
              </a:spcBef>
            </a:pPr>
            <a:r>
              <a:rPr lang="en-US" sz="2800" dirty="0">
                <a:solidFill>
                  <a:schemeClr val="tx1"/>
                </a:solidFill>
                <a:latin typeface="Lucida Grande" charset="0"/>
                <a:ea typeface="Lucida Grande" charset="0"/>
                <a:cs typeface="Lucida Grande" charset="0"/>
                <a:sym typeface="Lucida Grande" charset="0"/>
              </a:rPr>
              <a:t>Often involves cravings, compulsion, loss of control.</a:t>
            </a:r>
          </a:p>
        </p:txBody>
      </p:sp>
      <p:pic>
        <p:nvPicPr>
          <p:cNvPr id="12297" name="Picture 8"/>
          <p:cNvPicPr>
            <a:picLocks noChangeArrowheads="1"/>
          </p:cNvPicPr>
          <p:nvPr/>
        </p:nvPicPr>
        <p:blipFill>
          <a:blip r:embed="rId4" cstate="print"/>
          <a:srcRect/>
          <a:stretch>
            <a:fillRect/>
          </a:stretch>
        </p:blipFill>
        <p:spPr bwMode="auto">
          <a:xfrm>
            <a:off x="6667500" y="3341688"/>
            <a:ext cx="1866900" cy="2343150"/>
          </a:xfrm>
          <a:prstGeom prst="rect">
            <a:avLst/>
          </a:prstGeom>
          <a:noFill/>
          <a:ln w="9525">
            <a:solidFill>
              <a:schemeClr val="tx1"/>
            </a:solidFill>
            <a:miter lim="800000"/>
            <a:headEnd/>
            <a:tailEnd/>
          </a:ln>
        </p:spPr>
      </p:pic>
      <p:pic>
        <p:nvPicPr>
          <p:cNvPr id="12298" name="Picture 9"/>
          <p:cNvPicPr>
            <a:picLocks noChangeArrowheads="1"/>
          </p:cNvPicPr>
          <p:nvPr/>
        </p:nvPicPr>
        <p:blipFill>
          <a:blip r:embed="rId5" cstate="print"/>
          <a:srcRect/>
          <a:stretch>
            <a:fillRect/>
          </a:stretch>
        </p:blipFill>
        <p:spPr bwMode="auto">
          <a:xfrm>
            <a:off x="2400300" y="3570288"/>
            <a:ext cx="2581275" cy="1447800"/>
          </a:xfrm>
          <a:prstGeom prst="rect">
            <a:avLst/>
          </a:prstGeom>
          <a:noFill/>
          <a:ln w="9525">
            <a:solidFill>
              <a:schemeClr val="tx1"/>
            </a:solidFill>
            <a:miter lim="800000"/>
            <a:headEnd/>
            <a:tailEnd/>
          </a:ln>
        </p:spPr>
      </p:pic>
      <p:pic>
        <p:nvPicPr>
          <p:cNvPr id="12299" name="Picture 10"/>
          <p:cNvPicPr>
            <a:picLocks noChangeArrowheads="1"/>
          </p:cNvPicPr>
          <p:nvPr/>
        </p:nvPicPr>
        <p:blipFill>
          <a:blip r:embed="rId6" cstate="print"/>
          <a:srcRect/>
          <a:stretch>
            <a:fillRect/>
          </a:stretch>
        </p:blipFill>
        <p:spPr bwMode="auto">
          <a:xfrm>
            <a:off x="4356100" y="4429125"/>
            <a:ext cx="2436813" cy="1644650"/>
          </a:xfrm>
          <a:prstGeom prst="rect">
            <a:avLst/>
          </a:prstGeom>
          <a:noFill/>
          <a:ln w="12700" cap="rnd">
            <a:noFill/>
            <a:round/>
            <a:headEnd/>
            <a:tailEnd/>
          </a:ln>
        </p:spPr>
      </p:pic>
      <p:pic>
        <p:nvPicPr>
          <p:cNvPr id="12300" name="Picture 11"/>
          <p:cNvPicPr>
            <a:picLocks noChangeArrowheads="1"/>
          </p:cNvPicPr>
          <p:nvPr/>
        </p:nvPicPr>
        <p:blipFill>
          <a:blip r:embed="rId7" cstate="print"/>
          <a:srcRect/>
          <a:stretch>
            <a:fillRect/>
          </a:stretch>
        </p:blipFill>
        <p:spPr bwMode="auto">
          <a:xfrm>
            <a:off x="569913" y="4071938"/>
            <a:ext cx="2071687" cy="2076450"/>
          </a:xfrm>
          <a:prstGeom prst="rect">
            <a:avLst/>
          </a:prstGeom>
          <a:noFill/>
          <a:ln w="9525">
            <a:noFill/>
            <a:miter lim="800000"/>
            <a:headEnd/>
            <a:tailEnd/>
          </a:ln>
        </p:spPr>
      </p:pic>
    </p:spTree>
  </p:cSld>
  <p:clrMapOvr>
    <a:masterClrMapping/>
  </p:clrMapOvr>
  <p:transition spd="med">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3"/>
          <p:cNvPicPr>
            <a:picLocks noChangeArrowheads="1"/>
          </p:cNvPicPr>
          <p:nvPr/>
        </p:nvPicPr>
        <p:blipFill>
          <a:blip r:embed="rId3" cstate="print"/>
          <a:srcRect/>
          <a:stretch>
            <a:fillRect/>
          </a:stretch>
        </p:blipFill>
        <p:spPr bwMode="auto">
          <a:xfrm>
            <a:off x="7966075" y="6262688"/>
            <a:ext cx="1177925" cy="617537"/>
          </a:xfrm>
          <a:prstGeom prst="rect">
            <a:avLst/>
          </a:prstGeom>
          <a:noFill/>
          <a:ln w="9525">
            <a:noFill/>
            <a:miter lim="800000"/>
            <a:headEnd/>
            <a:tailEnd/>
          </a:ln>
        </p:spPr>
      </p:pic>
      <p:pic>
        <p:nvPicPr>
          <p:cNvPr id="13318" name="Picture 5"/>
          <p:cNvPicPr>
            <a:picLocks noChangeArrowheads="1"/>
          </p:cNvPicPr>
          <p:nvPr/>
        </p:nvPicPr>
        <p:blipFill>
          <a:blip r:embed="rId4" cstate="print"/>
          <a:srcRect/>
          <a:stretch>
            <a:fillRect/>
          </a:stretch>
        </p:blipFill>
        <p:spPr bwMode="auto">
          <a:xfrm>
            <a:off x="1155700" y="2238375"/>
            <a:ext cx="2524125" cy="2905125"/>
          </a:xfrm>
          <a:prstGeom prst="rect">
            <a:avLst/>
          </a:prstGeom>
          <a:noFill/>
          <a:ln w="9525">
            <a:noFill/>
            <a:round/>
            <a:headEnd/>
            <a:tailEnd/>
          </a:ln>
        </p:spPr>
      </p:pic>
      <p:sp>
        <p:nvSpPr>
          <p:cNvPr id="13319" name="AutoShape 6"/>
          <p:cNvSpPr>
            <a:spLocks/>
          </p:cNvSpPr>
          <p:nvPr/>
        </p:nvSpPr>
        <p:spPr bwMode="auto">
          <a:xfrm>
            <a:off x="549275" y="1865313"/>
            <a:ext cx="3789363" cy="3749675"/>
          </a:xfrm>
          <a:prstGeom prst="roundRect">
            <a:avLst>
              <a:gd name="adj" fmla="val 42"/>
            </a:avLst>
          </a:prstGeom>
          <a:noFill/>
          <a:ln w="36720">
            <a:solidFill>
              <a:srgbClr val="333333"/>
            </a:solidFill>
            <a:round/>
            <a:headEnd/>
            <a:tailEnd/>
          </a:ln>
        </p:spPr>
        <p:txBody>
          <a:bodyPr lIns="0" tIns="0" rIns="0" bIns="0"/>
          <a:lstStyle/>
          <a:p>
            <a:endParaRPr lang="en-CA"/>
          </a:p>
        </p:txBody>
      </p:sp>
      <p:sp>
        <p:nvSpPr>
          <p:cNvPr id="13320" name="AutoShape 7"/>
          <p:cNvSpPr>
            <a:spLocks/>
          </p:cNvSpPr>
          <p:nvPr/>
        </p:nvSpPr>
        <p:spPr bwMode="auto">
          <a:xfrm>
            <a:off x="4841875" y="1828800"/>
            <a:ext cx="3752850" cy="3730625"/>
          </a:xfrm>
          <a:prstGeom prst="roundRect">
            <a:avLst>
              <a:gd name="adj" fmla="val 42"/>
            </a:avLst>
          </a:prstGeom>
          <a:noFill/>
          <a:ln w="36720">
            <a:solidFill>
              <a:srgbClr val="333333"/>
            </a:solidFill>
            <a:round/>
            <a:headEnd/>
            <a:tailEnd/>
          </a:ln>
        </p:spPr>
        <p:txBody>
          <a:bodyPr lIns="0" tIns="0" rIns="0" bIns="0"/>
          <a:lstStyle/>
          <a:p>
            <a:endParaRPr lang="en-CA"/>
          </a:p>
        </p:txBody>
      </p:sp>
      <p:pic>
        <p:nvPicPr>
          <p:cNvPr id="13321" name="Picture 8"/>
          <p:cNvPicPr>
            <a:picLocks noChangeArrowheads="1"/>
          </p:cNvPicPr>
          <p:nvPr/>
        </p:nvPicPr>
        <p:blipFill>
          <a:blip r:embed="rId5" cstate="print"/>
          <a:srcRect/>
          <a:stretch>
            <a:fillRect/>
          </a:stretch>
        </p:blipFill>
        <p:spPr bwMode="auto">
          <a:xfrm>
            <a:off x="4937125" y="1920875"/>
            <a:ext cx="3565525" cy="3565525"/>
          </a:xfrm>
          <a:prstGeom prst="rect">
            <a:avLst/>
          </a:prstGeom>
          <a:noFill/>
          <a:ln w="9525">
            <a:noFill/>
            <a:round/>
            <a:headEnd/>
            <a:tailEnd/>
          </a:ln>
        </p:spPr>
      </p:pic>
      <p:sp>
        <p:nvSpPr>
          <p:cNvPr id="13323" name="Rectangle 10"/>
          <p:cNvSpPr>
            <a:spLocks/>
          </p:cNvSpPr>
          <p:nvPr/>
        </p:nvSpPr>
        <p:spPr bwMode="auto">
          <a:xfrm>
            <a:off x="642910" y="428604"/>
            <a:ext cx="8051800" cy="558800"/>
          </a:xfrm>
          <a:prstGeom prst="rect">
            <a:avLst/>
          </a:prstGeom>
          <a:noFill/>
          <a:ln w="9525">
            <a:noFill/>
            <a:miter lim="800000"/>
            <a:headEnd/>
            <a:tailEnd/>
          </a:ln>
        </p:spPr>
        <p:txBody>
          <a:bodyPr lIns="38100" tIns="38100" rIns="38100" bIns="38100"/>
          <a:lstStyle/>
          <a:p>
            <a:pPr algn="l"/>
            <a:r>
              <a:rPr lang="en-US" sz="3300" b="1" dirty="0">
                <a:solidFill>
                  <a:schemeClr val="accent3"/>
                </a:solidFill>
                <a:latin typeface="+mj-lt"/>
                <a:ea typeface="Lucida Grande" charset="0"/>
                <a:cs typeface="Lucida Grande" charset="0"/>
                <a:sym typeface="Lucida Grande" charset="0"/>
              </a:rPr>
              <a:t>Addiction occurs on a continuum</a:t>
            </a:r>
          </a:p>
        </p:txBody>
      </p:sp>
      <p:sp>
        <p:nvSpPr>
          <p:cNvPr id="13324" name="Rectangle 11"/>
          <p:cNvSpPr>
            <a:spLocks/>
          </p:cNvSpPr>
          <p:nvPr/>
        </p:nvSpPr>
        <p:spPr bwMode="auto">
          <a:xfrm rot="-2520000">
            <a:off x="214313" y="3502025"/>
            <a:ext cx="3798887" cy="142875"/>
          </a:xfrm>
          <a:prstGeom prst="rect">
            <a:avLst/>
          </a:prstGeom>
          <a:solidFill>
            <a:srgbClr val="FF0000"/>
          </a:solidFill>
          <a:ln w="25400">
            <a:solidFill>
              <a:srgbClr val="FF0000"/>
            </a:solidFill>
            <a:round/>
            <a:headEnd/>
            <a:tailEnd/>
          </a:ln>
        </p:spPr>
        <p:txBody>
          <a:bodyPr lIns="0" tIns="0" rIns="0" bIns="0"/>
          <a:lstStyle/>
          <a:p>
            <a:endParaRPr lang="en-CA"/>
          </a:p>
        </p:txBody>
      </p:sp>
      <p:sp>
        <p:nvSpPr>
          <p:cNvPr id="13325" name="Rectangle 12"/>
          <p:cNvSpPr>
            <a:spLocks/>
          </p:cNvSpPr>
          <p:nvPr/>
        </p:nvSpPr>
        <p:spPr bwMode="auto">
          <a:xfrm rot="2519999">
            <a:off x="365125" y="3654425"/>
            <a:ext cx="3800475" cy="142875"/>
          </a:xfrm>
          <a:prstGeom prst="rect">
            <a:avLst/>
          </a:prstGeom>
          <a:solidFill>
            <a:srgbClr val="FF0000"/>
          </a:solidFill>
          <a:ln w="25400">
            <a:solidFill>
              <a:srgbClr val="FF0000"/>
            </a:solidFill>
            <a:round/>
            <a:headEnd/>
            <a:tailEnd/>
          </a:ln>
        </p:spPr>
        <p:txBody>
          <a:bodyPr lIns="0" tIns="0" rIns="0" bIns="0"/>
          <a:lstStyle/>
          <a:p>
            <a:endParaRPr lang="en-CA"/>
          </a:p>
        </p:txBody>
      </p:sp>
    </p:spTree>
  </p:cSld>
  <p:clrMapOvr>
    <a:masterClrMapping/>
  </p:clrMapOvr>
  <p:transition spd="med">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z="3600" b="1" dirty="0" smtClean="0">
                <a:solidFill>
                  <a:schemeClr val="accent3"/>
                </a:solidFill>
                <a:cs typeface="Arial" charset="0"/>
              </a:rPr>
              <a:t/>
            </a:r>
            <a:br>
              <a:rPr lang="en-US" sz="3600" b="1" dirty="0" smtClean="0">
                <a:solidFill>
                  <a:schemeClr val="accent3"/>
                </a:solidFill>
                <a:cs typeface="Arial" charset="0"/>
              </a:rPr>
            </a:br>
            <a:r>
              <a:rPr lang="en-US" sz="3600" b="1" dirty="0" smtClean="0">
                <a:solidFill>
                  <a:schemeClr val="accent3"/>
                </a:solidFill>
                <a:cs typeface="Arial" charset="0"/>
              </a:rPr>
              <a:t/>
            </a:r>
            <a:br>
              <a:rPr lang="en-US" sz="3600" b="1" dirty="0" smtClean="0">
                <a:solidFill>
                  <a:schemeClr val="accent3"/>
                </a:solidFill>
                <a:cs typeface="Arial" charset="0"/>
              </a:rPr>
            </a:br>
            <a:r>
              <a:rPr lang="en-US" sz="3600" b="1" dirty="0" smtClean="0">
                <a:solidFill>
                  <a:schemeClr val="accent3"/>
                </a:solidFill>
                <a:cs typeface="Arial" charset="0"/>
              </a:rPr>
              <a:t>Drug Use Continuum</a:t>
            </a:r>
          </a:p>
        </p:txBody>
      </p:sp>
      <p:sp>
        <p:nvSpPr>
          <p:cNvPr id="16387" name="Rectangle 3"/>
          <p:cNvSpPr>
            <a:spLocks noGrp="1" noChangeArrowheads="1"/>
          </p:cNvSpPr>
          <p:nvPr>
            <p:ph type="body" idx="1"/>
          </p:nvPr>
        </p:nvSpPr>
        <p:spPr>
          <a:xfrm>
            <a:off x="0" y="2971800"/>
            <a:ext cx="9144000" cy="3505200"/>
          </a:xfrm>
        </p:spPr>
        <p:txBody>
          <a:bodyPr/>
          <a:lstStyle/>
          <a:p>
            <a:pPr eaLnBrk="1" hangingPunct="1">
              <a:lnSpc>
                <a:spcPct val="80000"/>
              </a:lnSpc>
              <a:buFont typeface="Wingdings" pitchFamily="2" charset="2"/>
              <a:buNone/>
            </a:pPr>
            <a:r>
              <a:rPr lang="en-US" sz="2400" b="1" dirty="0" smtClean="0">
                <a:solidFill>
                  <a:schemeClr val="tx2"/>
                </a:solidFill>
                <a:latin typeface="Times New Roman" pitchFamily="18" charset="0"/>
              </a:rPr>
              <a:t>No use</a:t>
            </a:r>
            <a:r>
              <a:rPr lang="en-US" sz="2400" dirty="0" smtClean="0">
                <a:solidFill>
                  <a:schemeClr val="tx2"/>
                </a:solidFill>
                <a:latin typeface="Times New Roman" pitchFamily="18" charset="0"/>
              </a:rPr>
              <a:t>       </a:t>
            </a:r>
            <a:r>
              <a:rPr lang="en-US" sz="2400" b="1" dirty="0" smtClean="0">
                <a:solidFill>
                  <a:schemeClr val="tx2"/>
                </a:solidFill>
                <a:latin typeface="Times New Roman" pitchFamily="18" charset="0"/>
              </a:rPr>
              <a:t>Experimentation</a:t>
            </a:r>
            <a:r>
              <a:rPr lang="en-US" sz="2400" dirty="0" smtClean="0">
                <a:solidFill>
                  <a:schemeClr val="tx2"/>
                </a:solidFill>
                <a:latin typeface="Times New Roman" pitchFamily="18" charset="0"/>
              </a:rPr>
              <a:t>   </a:t>
            </a:r>
            <a:r>
              <a:rPr lang="en-US" sz="2400" b="1" dirty="0" smtClean="0">
                <a:solidFill>
                  <a:schemeClr val="tx2"/>
                </a:solidFill>
                <a:latin typeface="Times New Roman" pitchFamily="18" charset="0"/>
              </a:rPr>
              <a:t>Recreational</a:t>
            </a:r>
            <a:r>
              <a:rPr lang="en-US" sz="2400" dirty="0" smtClean="0">
                <a:solidFill>
                  <a:schemeClr val="tx2"/>
                </a:solidFill>
                <a:latin typeface="Times New Roman" pitchFamily="18" charset="0"/>
              </a:rPr>
              <a:t>      </a:t>
            </a:r>
            <a:r>
              <a:rPr lang="en-US" sz="2400" b="1" dirty="0" smtClean="0">
                <a:solidFill>
                  <a:schemeClr val="tx2"/>
                </a:solidFill>
                <a:latin typeface="Times New Roman" pitchFamily="18" charset="0"/>
              </a:rPr>
              <a:t>Regular</a:t>
            </a:r>
            <a:r>
              <a:rPr lang="en-US" sz="2400" dirty="0" smtClean="0">
                <a:solidFill>
                  <a:schemeClr val="tx2"/>
                </a:solidFill>
                <a:latin typeface="Times New Roman" pitchFamily="18" charset="0"/>
              </a:rPr>
              <a:t>      </a:t>
            </a:r>
            <a:r>
              <a:rPr lang="en-US" sz="2400" b="1" dirty="0" smtClean="0">
                <a:solidFill>
                  <a:schemeClr val="tx2"/>
                </a:solidFill>
                <a:latin typeface="Times New Roman" pitchFamily="18" charset="0"/>
              </a:rPr>
              <a:t>Dependent</a:t>
            </a:r>
          </a:p>
          <a:p>
            <a:pPr eaLnBrk="1" hangingPunct="1">
              <a:lnSpc>
                <a:spcPct val="80000"/>
              </a:lnSpc>
              <a:buFont typeface="Wingdings" pitchFamily="2" charset="2"/>
              <a:buNone/>
            </a:pPr>
            <a:endParaRPr lang="en-US" sz="1500" dirty="0" smtClean="0">
              <a:solidFill>
                <a:schemeClr val="tx2"/>
              </a:solidFill>
              <a:latin typeface="Times New Roman" pitchFamily="18" charset="0"/>
            </a:endParaRPr>
          </a:p>
          <a:p>
            <a:pPr eaLnBrk="1" hangingPunct="1">
              <a:lnSpc>
                <a:spcPct val="80000"/>
              </a:lnSpc>
              <a:buFont typeface="Wingdings" pitchFamily="2" charset="2"/>
              <a:buNone/>
            </a:pPr>
            <a:endParaRPr lang="en-US" sz="1500" dirty="0" smtClean="0">
              <a:solidFill>
                <a:schemeClr val="tx2"/>
              </a:solidFill>
              <a:latin typeface="Times New Roman" pitchFamily="18" charset="0"/>
            </a:endParaRP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Monotype Corsiva" pitchFamily="66" charset="0"/>
              </a:rPr>
              <a:t>		     </a:t>
            </a:r>
          </a:p>
          <a:p>
            <a:pPr eaLnBrk="1" hangingPunct="1">
              <a:lnSpc>
                <a:spcPct val="80000"/>
              </a:lnSpc>
            </a:pPr>
            <a:endParaRPr lang="en-US" sz="1400" b="1" dirty="0" smtClean="0"/>
          </a:p>
        </p:txBody>
      </p:sp>
      <p:sp>
        <p:nvSpPr>
          <p:cNvPr id="10242" name="Rectangle 2"/>
          <p:cNvSpPr>
            <a:spLocks noRot="1" noChangeArrowheads="1"/>
          </p:cNvSpPr>
          <p:nvPr/>
        </p:nvSpPr>
        <p:spPr bwMode="auto">
          <a:xfrm>
            <a:off x="301625" y="228600"/>
            <a:ext cx="8510588" cy="1325563"/>
          </a:xfrm>
          <a:prstGeom prst="rect">
            <a:avLst/>
          </a:prstGeom>
          <a:noFill/>
          <a:ln w="9525">
            <a:noFill/>
            <a:miter lim="800000"/>
            <a:headEnd/>
            <a:tailEnd/>
          </a:ln>
        </p:spPr>
        <p:txBody>
          <a:bodyPr anchor="ctr"/>
          <a:lstStyle/>
          <a:p>
            <a:pPr algn="ctr">
              <a:defRPr/>
            </a:pPr>
            <a:endParaRPr lang="en-US" sz="4400">
              <a:solidFill>
                <a:schemeClr val="tx2"/>
              </a:solidFill>
              <a:effectLst>
                <a:outerShdw blurRad="38100" dist="38100" dir="2700000" algn="tl">
                  <a:srgbClr val="000000"/>
                </a:outerShdw>
              </a:effectLst>
              <a:latin typeface="Monotype Corsiva" pitchFamily="66" charset="0"/>
            </a:endParaRPr>
          </a:p>
        </p:txBody>
      </p:sp>
      <p:cxnSp>
        <p:nvCxnSpPr>
          <p:cNvPr id="16389" name="Straight Connector 4"/>
          <p:cNvCxnSpPr>
            <a:cxnSpLocks noChangeShapeType="1"/>
          </p:cNvCxnSpPr>
          <p:nvPr/>
        </p:nvCxnSpPr>
        <p:spPr bwMode="auto">
          <a:xfrm>
            <a:off x="304800" y="2590800"/>
            <a:ext cx="8610600" cy="1588"/>
          </a:xfrm>
          <a:prstGeom prst="line">
            <a:avLst/>
          </a:prstGeom>
          <a:noFill/>
          <a:ln w="9525" algn="ctr">
            <a:solidFill>
              <a:schemeClr val="tx1"/>
            </a:solidFill>
            <a:round/>
            <a:headEnd/>
            <a:tailEnd/>
          </a:ln>
        </p:spPr>
      </p:cxnSp>
      <p:sp>
        <p:nvSpPr>
          <p:cNvPr id="16390" name="Flowchart: Collate 5"/>
          <p:cNvSpPr>
            <a:spLocks noChangeArrowheads="1"/>
          </p:cNvSpPr>
          <p:nvPr/>
        </p:nvSpPr>
        <p:spPr bwMode="auto">
          <a:xfrm>
            <a:off x="228600" y="2362200"/>
            <a:ext cx="152400" cy="457200"/>
          </a:xfrm>
          <a:prstGeom prst="flowChartCollate">
            <a:avLst/>
          </a:prstGeom>
          <a:solidFill>
            <a:schemeClr val="accent1"/>
          </a:solidFill>
          <a:ln w="9525" algn="ctr">
            <a:solidFill>
              <a:schemeClr val="tx1"/>
            </a:solidFill>
            <a:round/>
            <a:headEnd/>
            <a:tailEnd/>
          </a:ln>
        </p:spPr>
        <p:txBody>
          <a:bodyPr/>
          <a:lstStyle/>
          <a:p>
            <a:pPr eaLnBrk="0" hangingPunct="0"/>
            <a:endParaRPr lang="en-CA">
              <a:solidFill>
                <a:srgbClr val="000000"/>
              </a:solidFill>
              <a:latin typeface="Arial" charset="0"/>
            </a:endParaRPr>
          </a:p>
        </p:txBody>
      </p:sp>
      <p:sp>
        <p:nvSpPr>
          <p:cNvPr id="16391" name="Flowchart: Collate 6"/>
          <p:cNvSpPr>
            <a:spLocks noChangeArrowheads="1"/>
          </p:cNvSpPr>
          <p:nvPr/>
        </p:nvSpPr>
        <p:spPr bwMode="auto">
          <a:xfrm>
            <a:off x="2514600" y="2362200"/>
            <a:ext cx="152400" cy="457200"/>
          </a:xfrm>
          <a:prstGeom prst="flowChartCollate">
            <a:avLst/>
          </a:prstGeom>
          <a:solidFill>
            <a:schemeClr val="accent1"/>
          </a:solidFill>
          <a:ln w="9525" algn="ctr">
            <a:solidFill>
              <a:schemeClr val="tx1"/>
            </a:solidFill>
            <a:round/>
            <a:headEnd/>
            <a:tailEnd/>
          </a:ln>
        </p:spPr>
        <p:txBody>
          <a:bodyPr/>
          <a:lstStyle/>
          <a:p>
            <a:pPr eaLnBrk="0" hangingPunct="0"/>
            <a:endParaRPr lang="en-CA">
              <a:solidFill>
                <a:srgbClr val="000000"/>
              </a:solidFill>
              <a:latin typeface="Arial" charset="0"/>
            </a:endParaRPr>
          </a:p>
        </p:txBody>
      </p:sp>
      <p:sp>
        <p:nvSpPr>
          <p:cNvPr id="16392" name="Flowchart: Collate 7"/>
          <p:cNvSpPr>
            <a:spLocks noChangeArrowheads="1"/>
          </p:cNvSpPr>
          <p:nvPr/>
        </p:nvSpPr>
        <p:spPr bwMode="auto">
          <a:xfrm>
            <a:off x="4572000" y="2362200"/>
            <a:ext cx="152400" cy="457200"/>
          </a:xfrm>
          <a:prstGeom prst="flowChartCollate">
            <a:avLst/>
          </a:prstGeom>
          <a:solidFill>
            <a:schemeClr val="accent1"/>
          </a:solidFill>
          <a:ln w="9525" algn="ctr">
            <a:solidFill>
              <a:schemeClr val="tx1"/>
            </a:solidFill>
            <a:round/>
            <a:headEnd/>
            <a:tailEnd/>
          </a:ln>
        </p:spPr>
        <p:txBody>
          <a:bodyPr/>
          <a:lstStyle/>
          <a:p>
            <a:pPr eaLnBrk="0" hangingPunct="0"/>
            <a:endParaRPr lang="en-CA">
              <a:solidFill>
                <a:srgbClr val="000000"/>
              </a:solidFill>
              <a:latin typeface="Arial" charset="0"/>
            </a:endParaRPr>
          </a:p>
        </p:txBody>
      </p:sp>
      <p:sp>
        <p:nvSpPr>
          <p:cNvPr id="16393" name="Flowchart: Collate 8"/>
          <p:cNvSpPr>
            <a:spLocks noChangeArrowheads="1"/>
          </p:cNvSpPr>
          <p:nvPr/>
        </p:nvSpPr>
        <p:spPr bwMode="auto">
          <a:xfrm>
            <a:off x="6553200" y="2362200"/>
            <a:ext cx="152400" cy="457200"/>
          </a:xfrm>
          <a:prstGeom prst="flowChartCollate">
            <a:avLst/>
          </a:prstGeom>
          <a:solidFill>
            <a:schemeClr val="accent1"/>
          </a:solidFill>
          <a:ln w="9525" algn="ctr">
            <a:solidFill>
              <a:schemeClr val="tx1"/>
            </a:solidFill>
            <a:round/>
            <a:headEnd/>
            <a:tailEnd/>
          </a:ln>
        </p:spPr>
        <p:txBody>
          <a:bodyPr/>
          <a:lstStyle/>
          <a:p>
            <a:pPr eaLnBrk="0" hangingPunct="0"/>
            <a:endParaRPr lang="en-CA">
              <a:solidFill>
                <a:srgbClr val="000000"/>
              </a:solidFill>
              <a:latin typeface="Arial" charset="0"/>
            </a:endParaRPr>
          </a:p>
        </p:txBody>
      </p:sp>
      <p:sp>
        <p:nvSpPr>
          <p:cNvPr id="16394" name="Flowchart: Collate 9"/>
          <p:cNvSpPr>
            <a:spLocks noChangeArrowheads="1"/>
          </p:cNvSpPr>
          <p:nvPr/>
        </p:nvSpPr>
        <p:spPr bwMode="auto">
          <a:xfrm>
            <a:off x="8763000" y="2362200"/>
            <a:ext cx="152400" cy="457200"/>
          </a:xfrm>
          <a:prstGeom prst="flowChartCollate">
            <a:avLst/>
          </a:prstGeom>
          <a:solidFill>
            <a:schemeClr val="accent1"/>
          </a:solidFill>
          <a:ln w="9525" algn="ctr">
            <a:solidFill>
              <a:schemeClr val="tx1"/>
            </a:solidFill>
            <a:round/>
            <a:headEnd/>
            <a:tailEnd/>
          </a:ln>
        </p:spPr>
        <p:txBody>
          <a:bodyPr/>
          <a:lstStyle/>
          <a:p>
            <a:pPr eaLnBrk="0" hangingPunct="0"/>
            <a:endParaRPr lang="en-CA">
              <a:solidFill>
                <a:srgbClr val="000000"/>
              </a:solidFill>
              <a:latin typeface="Arial" charset="0"/>
            </a:endParaRPr>
          </a:p>
        </p:txBody>
      </p:sp>
      <p:sp>
        <p:nvSpPr>
          <p:cNvPr id="16395" name="Text Box 12"/>
          <p:cNvSpPr txBox="1">
            <a:spLocks noChangeArrowheads="1"/>
          </p:cNvSpPr>
          <p:nvPr/>
        </p:nvSpPr>
        <p:spPr bwMode="auto">
          <a:xfrm>
            <a:off x="0" y="1524000"/>
            <a:ext cx="9144000" cy="461963"/>
          </a:xfrm>
          <a:prstGeom prst="rect">
            <a:avLst/>
          </a:prstGeom>
          <a:noFill/>
          <a:ln w="9525">
            <a:noFill/>
            <a:miter lim="800000"/>
            <a:headEnd/>
            <a:tailEnd/>
          </a:ln>
        </p:spPr>
        <p:txBody>
          <a:bodyPr>
            <a:spAutoFit/>
          </a:bodyPr>
          <a:lstStyle/>
          <a:p>
            <a:pPr eaLnBrk="0" hangingPunct="0">
              <a:spcBef>
                <a:spcPct val="50000"/>
              </a:spcBef>
            </a:pPr>
            <a:endParaRPr lang="en-US" sz="2400" b="1">
              <a:solidFill>
                <a:schemeClr val="tx2"/>
              </a:solidFill>
            </a:endParaRPr>
          </a:p>
        </p:txBody>
      </p:sp>
      <p:sp>
        <p:nvSpPr>
          <p:cNvPr id="13" name="TextBox 12"/>
          <p:cNvSpPr txBox="1"/>
          <p:nvPr/>
        </p:nvSpPr>
        <p:spPr>
          <a:xfrm>
            <a:off x="142844" y="3571876"/>
            <a:ext cx="1295400" cy="1938992"/>
          </a:xfrm>
          <a:prstGeom prst="rect">
            <a:avLst/>
          </a:prstGeom>
          <a:noFill/>
        </p:spPr>
        <p:txBody>
          <a:bodyPr wrap="square" rtlCol="0">
            <a:spAutoFit/>
          </a:bodyPr>
          <a:lstStyle/>
          <a:p>
            <a:pPr>
              <a:buFontTx/>
              <a:buChar char="-"/>
            </a:pPr>
            <a:r>
              <a:rPr lang="en-US" sz="1500" b="1" dirty="0" smtClean="0">
                <a:latin typeface="Times New Roman" pitchFamily="18" charset="0"/>
                <a:cs typeface="Times New Roman" pitchFamily="18" charset="0"/>
              </a:rPr>
              <a:t>Lack of Access</a:t>
            </a:r>
            <a:br>
              <a:rPr lang="en-US" sz="1500" b="1" dirty="0" smtClean="0">
                <a:latin typeface="Times New Roman" pitchFamily="18" charset="0"/>
                <a:cs typeface="Times New Roman" pitchFamily="18" charset="0"/>
              </a:rPr>
            </a:br>
            <a:endParaRPr lang="en-US" sz="1500" b="1" dirty="0" smtClean="0">
              <a:latin typeface="Times New Roman" pitchFamily="18" charset="0"/>
              <a:cs typeface="Times New Roman" pitchFamily="18" charset="0"/>
            </a:endParaRPr>
          </a:p>
          <a:p>
            <a:pPr>
              <a:buFontTx/>
              <a:buChar char="-"/>
            </a:pPr>
            <a:r>
              <a:rPr lang="en-US" sz="1500" b="1" dirty="0" smtClean="0">
                <a:latin typeface="Times New Roman" pitchFamily="18" charset="0"/>
                <a:cs typeface="Times New Roman" pitchFamily="18" charset="0"/>
              </a:rPr>
              <a:t>Belief/Value</a:t>
            </a:r>
            <a:br>
              <a:rPr lang="en-US" sz="1500" b="1" dirty="0" smtClean="0">
                <a:latin typeface="Times New Roman" pitchFamily="18" charset="0"/>
                <a:cs typeface="Times New Roman" pitchFamily="18" charset="0"/>
              </a:rPr>
            </a:br>
            <a:endParaRPr lang="en-US" sz="1500" b="1" dirty="0" smtClean="0">
              <a:latin typeface="Times New Roman" pitchFamily="18" charset="0"/>
              <a:cs typeface="Times New Roman" pitchFamily="18" charset="0"/>
            </a:endParaRPr>
          </a:p>
          <a:p>
            <a:pPr>
              <a:buFontTx/>
              <a:buChar char="-"/>
            </a:pPr>
            <a:r>
              <a:rPr lang="en-US" sz="1500" b="1" dirty="0" smtClean="0">
                <a:latin typeface="Times New Roman" pitchFamily="18" charset="0"/>
                <a:cs typeface="Times New Roman" pitchFamily="18" charset="0"/>
              </a:rPr>
              <a:t>Bad Experience</a:t>
            </a:r>
          </a:p>
          <a:p>
            <a:pPr>
              <a:buFontTx/>
              <a:buChar char="-"/>
            </a:pPr>
            <a:endParaRPr lang="en-US" sz="1500" b="1" dirty="0">
              <a:latin typeface="Times New Roman" pitchFamily="18" charset="0"/>
              <a:cs typeface="Times New Roman" pitchFamily="18" charset="0"/>
            </a:endParaRPr>
          </a:p>
        </p:txBody>
      </p:sp>
      <p:sp>
        <p:nvSpPr>
          <p:cNvPr id="14" name="TextBox 13"/>
          <p:cNvSpPr txBox="1"/>
          <p:nvPr/>
        </p:nvSpPr>
        <p:spPr>
          <a:xfrm>
            <a:off x="1447800" y="3581400"/>
            <a:ext cx="2209800" cy="1791260"/>
          </a:xfrm>
          <a:prstGeom prst="rect">
            <a:avLst/>
          </a:prstGeom>
          <a:noFill/>
        </p:spPr>
        <p:txBody>
          <a:bodyPr wrap="square" rtlCol="0">
            <a:spAutoFit/>
          </a:bodyPr>
          <a:lstStyle/>
          <a:p>
            <a:pPr eaLnBrk="1" hangingPunct="1">
              <a:lnSpc>
                <a:spcPct val="80000"/>
              </a:lnSpc>
              <a:buFont typeface="Wingdings" pitchFamily="2" charset="2"/>
              <a:buNone/>
            </a:pPr>
            <a:r>
              <a:rPr lang="en-US" sz="1500" b="1" dirty="0" smtClean="0">
                <a:solidFill>
                  <a:schemeClr val="tx2"/>
                </a:solidFill>
                <a:latin typeface="Times New Roman" pitchFamily="18" charset="0"/>
              </a:rPr>
              <a:t>-Novel Experience	</a:t>
            </a: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-Curious		      </a:t>
            </a: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-Low  Tolerance                     </a:t>
            </a: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-Pressure to fit in	</a:t>
            </a: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-Externally Motivated</a:t>
            </a:r>
            <a:r>
              <a:rPr lang="en-US" b="1" dirty="0" smtClean="0">
                <a:solidFill>
                  <a:schemeClr val="tx2"/>
                </a:solidFill>
                <a:latin typeface="Times New Roman" pitchFamily="18" charset="0"/>
              </a:rPr>
              <a:t>	 </a:t>
            </a:r>
            <a:endParaRPr lang="en-US" dirty="0"/>
          </a:p>
        </p:txBody>
      </p:sp>
      <p:sp>
        <p:nvSpPr>
          <p:cNvPr id="15" name="TextBox 14"/>
          <p:cNvSpPr txBox="1"/>
          <p:nvPr/>
        </p:nvSpPr>
        <p:spPr>
          <a:xfrm>
            <a:off x="3733800" y="3581400"/>
            <a:ext cx="1752600" cy="2123658"/>
          </a:xfrm>
          <a:prstGeom prst="rect">
            <a:avLst/>
          </a:prstGeom>
          <a:noFill/>
        </p:spPr>
        <p:txBody>
          <a:bodyPr wrap="square" rtlCol="0">
            <a:spAutoFit/>
          </a:bodyPr>
          <a:lstStyle/>
          <a:p>
            <a:pPr eaLnBrk="1" hangingPunct="1">
              <a:lnSpc>
                <a:spcPct val="80000"/>
              </a:lnSpc>
              <a:buFont typeface="Wingdings" pitchFamily="2" charset="2"/>
              <a:buNone/>
            </a:pPr>
            <a:r>
              <a:rPr lang="en-US" sz="1500" b="1" dirty="0" smtClean="0">
                <a:solidFill>
                  <a:schemeClr val="tx2"/>
                </a:solidFill>
                <a:latin typeface="Times New Roman" pitchFamily="18" charset="0"/>
              </a:rPr>
              <a:t>-Social Use	</a:t>
            </a:r>
          </a:p>
          <a:p>
            <a:pPr eaLnBrk="1" hangingPunct="1">
              <a:lnSpc>
                <a:spcPct val="80000"/>
              </a:lnSpc>
              <a:buFont typeface="Wingdings" pitchFamily="2" charset="2"/>
              <a:buNone/>
            </a:pP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-Adds to life</a:t>
            </a:r>
          </a:p>
          <a:p>
            <a:pPr eaLnBrk="1" hangingPunct="1">
              <a:lnSpc>
                <a:spcPct val="80000"/>
              </a:lnSpc>
              <a:buFont typeface="Wingdings" pitchFamily="2" charset="2"/>
              <a:buNone/>
            </a:pPr>
            <a:r>
              <a:rPr lang="en-US" sz="1500" b="1" dirty="0" smtClean="0">
                <a:solidFill>
                  <a:schemeClr val="tx2"/>
                </a:solidFill>
                <a:latin typeface="Times New Roman" pitchFamily="18" charset="0"/>
              </a:rPr>
              <a:t>	        </a:t>
            </a:r>
          </a:p>
          <a:p>
            <a:pPr eaLnBrk="1" hangingPunct="1">
              <a:lnSpc>
                <a:spcPct val="80000"/>
              </a:lnSpc>
              <a:buFont typeface="Wingdings" pitchFamily="2" charset="2"/>
              <a:buNone/>
            </a:pPr>
            <a:r>
              <a:rPr lang="en-US" sz="1500" b="1" dirty="0" smtClean="0">
                <a:solidFill>
                  <a:schemeClr val="tx2"/>
                </a:solidFill>
                <a:latin typeface="Times New Roman" pitchFamily="18" charset="0"/>
              </a:rPr>
              <a:t>-Can control</a:t>
            </a:r>
          </a:p>
          <a:p>
            <a:pPr eaLnBrk="1" hangingPunct="1">
              <a:lnSpc>
                <a:spcPct val="80000"/>
              </a:lnSpc>
              <a:buFont typeface="Wingdings" pitchFamily="2" charset="2"/>
              <a:buNone/>
            </a:pPr>
            <a:r>
              <a:rPr lang="en-US" sz="1500" b="1" dirty="0" smtClean="0">
                <a:solidFill>
                  <a:schemeClr val="tx2"/>
                </a:solidFill>
                <a:latin typeface="Times New Roman" pitchFamily="18" charset="0"/>
              </a:rPr>
              <a:t>	        </a:t>
            </a:r>
          </a:p>
          <a:p>
            <a:pPr eaLnBrk="1" hangingPunct="1">
              <a:lnSpc>
                <a:spcPct val="80000"/>
              </a:lnSpc>
              <a:buFont typeface="Wingdings" pitchFamily="2" charset="2"/>
              <a:buNone/>
            </a:pPr>
            <a:r>
              <a:rPr lang="en-US" sz="1500" b="1" dirty="0" smtClean="0">
                <a:solidFill>
                  <a:schemeClr val="tx2"/>
                </a:solidFill>
                <a:latin typeface="Times New Roman" pitchFamily="18" charset="0"/>
              </a:rPr>
              <a:t>-Reactions Predictable      </a:t>
            </a:r>
          </a:p>
          <a:p>
            <a:pPr eaLnBrk="1" hangingPunct="1">
              <a:lnSpc>
                <a:spcPct val="80000"/>
              </a:lnSpc>
              <a:buFont typeface="Wingdings" pitchFamily="2" charset="2"/>
              <a:buNone/>
            </a:pPr>
            <a:r>
              <a:rPr lang="en-US" sz="1500" b="1" dirty="0" smtClean="0">
                <a:solidFill>
                  <a:schemeClr val="tx2"/>
                </a:solidFill>
                <a:latin typeface="Times New Roman" pitchFamily="18" charset="0"/>
              </a:rPr>
              <a:t>            	</a:t>
            </a:r>
          </a:p>
          <a:p>
            <a:pPr eaLnBrk="1" hangingPunct="1">
              <a:lnSpc>
                <a:spcPct val="80000"/>
              </a:lnSpc>
              <a:buFont typeface="Wingdings" pitchFamily="2" charset="2"/>
              <a:buNone/>
            </a:pPr>
            <a:r>
              <a:rPr lang="en-US" sz="1500" b="1" dirty="0" smtClean="0">
                <a:solidFill>
                  <a:schemeClr val="tx2"/>
                </a:solidFill>
                <a:latin typeface="Times New Roman" pitchFamily="18" charset="0"/>
              </a:rPr>
              <a:t>-Increased tolerance </a:t>
            </a:r>
            <a:endParaRPr lang="en-US" sz="1500" dirty="0"/>
          </a:p>
        </p:txBody>
      </p:sp>
      <p:sp>
        <p:nvSpPr>
          <p:cNvPr id="16" name="TextBox 15"/>
          <p:cNvSpPr txBox="1"/>
          <p:nvPr/>
        </p:nvSpPr>
        <p:spPr>
          <a:xfrm>
            <a:off x="5715000" y="3581400"/>
            <a:ext cx="1676400" cy="2492990"/>
          </a:xfrm>
          <a:prstGeom prst="rect">
            <a:avLst/>
          </a:prstGeom>
          <a:noFill/>
        </p:spPr>
        <p:txBody>
          <a:bodyPr wrap="square" rtlCol="0">
            <a:spAutoFit/>
          </a:bodyPr>
          <a:lstStyle/>
          <a:p>
            <a:pPr eaLnBrk="1" hangingPunct="1">
              <a:lnSpc>
                <a:spcPct val="80000"/>
              </a:lnSpc>
              <a:buFont typeface="Wingdings" pitchFamily="2" charset="2"/>
              <a:buNone/>
            </a:pPr>
            <a:r>
              <a:rPr lang="en-US" sz="1500" b="1" dirty="0" smtClean="0">
                <a:solidFill>
                  <a:schemeClr val="tx2"/>
                </a:solidFill>
                <a:latin typeface="Times New Roman" pitchFamily="18" charset="0"/>
              </a:rPr>
              <a:t>-Attempts to Control / Limit</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-Some major life areas affected	</a:t>
            </a:r>
          </a:p>
          <a:p>
            <a:pPr eaLnBrk="1" hangingPunct="1">
              <a:lnSpc>
                <a:spcPct val="80000"/>
              </a:lnSpc>
              <a:buFont typeface="Wingdings" pitchFamily="2" charset="2"/>
              <a:buNone/>
            </a:pPr>
            <a:r>
              <a:rPr lang="en-US" sz="1500" b="1" dirty="0" smtClean="0">
                <a:solidFill>
                  <a:schemeClr val="tx2"/>
                </a:solidFill>
                <a:latin typeface="Times New Roman" pitchFamily="18" charset="0"/>
              </a:rPr>
              <a:t>-Drug use continues</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-Pattern</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-Coping Mechanism</a:t>
            </a:r>
          </a:p>
        </p:txBody>
      </p:sp>
      <p:sp>
        <p:nvSpPr>
          <p:cNvPr id="17" name="TextBox 16"/>
          <p:cNvSpPr txBox="1"/>
          <p:nvPr/>
        </p:nvSpPr>
        <p:spPr>
          <a:xfrm>
            <a:off x="7239000" y="3581400"/>
            <a:ext cx="1905000" cy="3046988"/>
          </a:xfrm>
          <a:prstGeom prst="rect">
            <a:avLst/>
          </a:prstGeom>
          <a:noFill/>
        </p:spPr>
        <p:txBody>
          <a:bodyPr wrap="square" rtlCol="0">
            <a:spAutoFit/>
          </a:bodyPr>
          <a:lstStyle/>
          <a:p>
            <a:pPr eaLnBrk="1" hangingPunct="1">
              <a:lnSpc>
                <a:spcPct val="80000"/>
              </a:lnSpc>
              <a:buFont typeface="Wingdings" pitchFamily="2" charset="2"/>
              <a:buNone/>
            </a:pPr>
            <a:r>
              <a:rPr lang="en-US" sz="1500" b="1" dirty="0" smtClean="0">
                <a:solidFill>
                  <a:schemeClr val="tx2"/>
                </a:solidFill>
                <a:latin typeface="Times New Roman" pitchFamily="18" charset="0"/>
              </a:rPr>
              <a:t>-”Takes Over”</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-Constrains many significant life areas</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-Strong emotional pain (loss)</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-Pre-occupied</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None/>
            </a:pPr>
            <a:r>
              <a:rPr lang="en-US" sz="1500" b="1" dirty="0" smtClean="0">
                <a:solidFill>
                  <a:schemeClr val="tx2"/>
                </a:solidFill>
                <a:latin typeface="Times New Roman" pitchFamily="18" charset="0"/>
              </a:rPr>
              <a:t>-High tolerance</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None/>
            </a:pPr>
            <a:r>
              <a:rPr lang="en-US" sz="1500" b="1" dirty="0" smtClean="0">
                <a:solidFill>
                  <a:schemeClr val="tx2"/>
                </a:solidFill>
                <a:latin typeface="Times New Roman" pitchFamily="18" charset="0"/>
              </a:rPr>
              <a:t>-Internally Motivated</a:t>
            </a:r>
            <a:br>
              <a:rPr lang="en-US" sz="1500" b="1" dirty="0" smtClean="0">
                <a:solidFill>
                  <a:schemeClr val="tx2"/>
                </a:solidFill>
                <a:latin typeface="Times New Roman" pitchFamily="18" charset="0"/>
              </a:rPr>
            </a:br>
            <a:endParaRPr lang="en-US" sz="1500" b="1" dirty="0" smtClean="0">
              <a:solidFill>
                <a:schemeClr val="tx2"/>
              </a:solidFill>
              <a:latin typeface="Times New Roman" pitchFamily="18" charset="0"/>
            </a:endParaRPr>
          </a:p>
          <a:p>
            <a:pPr eaLnBrk="1" hangingPunct="1">
              <a:lnSpc>
                <a:spcPct val="80000"/>
              </a:lnSpc>
              <a:buFont typeface="Wingdings" pitchFamily="2" charset="2"/>
              <a:buNone/>
            </a:pPr>
            <a:r>
              <a:rPr lang="en-US" sz="1500" b="1" dirty="0" smtClean="0">
                <a:solidFill>
                  <a:schemeClr val="tx2"/>
                </a:solidFill>
                <a:latin typeface="Times New Roman" pitchFamily="18" charset="0"/>
              </a:rPr>
              <a:t>-Isolated</a:t>
            </a:r>
          </a:p>
        </p:txBody>
      </p:sp>
    </p:spTree>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Reflection Question</a:t>
            </a:r>
            <a:endParaRPr lang="en-CA" dirty="0"/>
          </a:p>
        </p:txBody>
      </p:sp>
      <p:sp>
        <p:nvSpPr>
          <p:cNvPr id="3" name="Content Placeholder 2"/>
          <p:cNvSpPr>
            <a:spLocks noGrp="1"/>
          </p:cNvSpPr>
          <p:nvPr>
            <p:ph sz="quarter" idx="1"/>
          </p:nvPr>
        </p:nvSpPr>
        <p:spPr/>
        <p:txBody>
          <a:bodyPr/>
          <a:lstStyle/>
          <a:p>
            <a:r>
              <a:rPr lang="en-CA" dirty="0" smtClean="0"/>
              <a:t>What are some issues/concerns transitioning youth experience? </a:t>
            </a:r>
            <a:endParaRPr lang="en-CA" dirty="0"/>
          </a:p>
        </p:txBody>
      </p:sp>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rrowheads="1"/>
          </p:cNvPicPr>
          <p:nvPr/>
        </p:nvPicPr>
        <p:blipFill>
          <a:blip r:embed="rId3" cstate="print"/>
          <a:srcRect/>
          <a:stretch>
            <a:fillRect/>
          </a:stretch>
        </p:blipFill>
        <p:spPr bwMode="auto">
          <a:xfrm>
            <a:off x="1857356" y="214290"/>
            <a:ext cx="5141929" cy="6130944"/>
          </a:xfrm>
          <a:prstGeom prst="rect">
            <a:avLst/>
          </a:prstGeom>
          <a:noFill/>
          <a:ln w="9525">
            <a:noFill/>
            <a:round/>
            <a:headEnd/>
            <a:tailEnd/>
          </a:ln>
        </p:spPr>
      </p:pic>
    </p:spTree>
  </p:cSld>
  <p:clrMapOvr>
    <a:masterClrMapping/>
  </p:clrMapOvr>
  <p:transitio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428728" y="285728"/>
          <a:ext cx="5994400" cy="6159500"/>
        </p:xfrm>
        <a:graphic>
          <a:graphicData uri="http://schemas.openxmlformats.org/presentationml/2006/ole">
            <mc:AlternateContent xmlns:mc="http://schemas.openxmlformats.org/markup-compatibility/2006">
              <mc:Choice xmlns:v="urn:schemas-microsoft-com:vml" Requires="v">
                <p:oleObj spid="_x0000_s1029" name="Document" r:id="rId5" imgW="7720785" imgH="7921902" progId="Word.Document.12">
                  <p:embed/>
                </p:oleObj>
              </mc:Choice>
              <mc:Fallback>
                <p:oleObj name="Document" r:id="rId5" imgW="7720785" imgH="7921902" progId="Word.Document.12">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8728" y="285728"/>
                        <a:ext cx="5994400" cy="615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p:txBody>
          <a:bodyPr>
            <a:normAutofit fontScale="90000"/>
          </a:bodyPr>
          <a:lstStyle/>
          <a:p>
            <a:r>
              <a:rPr lang="en-CA" sz="3600" b="1" dirty="0" err="1" smtClean="0">
                <a:latin typeface="Constantia" panose="02030602050306030303" pitchFamily="18" charset="0"/>
              </a:rPr>
              <a:t>Biopsychosocial</a:t>
            </a:r>
            <a:r>
              <a:rPr lang="en-CA" sz="3600" b="1" dirty="0" smtClean="0">
                <a:latin typeface="Constantia" panose="02030602050306030303" pitchFamily="18" charset="0"/>
              </a:rPr>
              <a:t>, Holistic Model</a:t>
            </a:r>
            <a:br>
              <a:rPr lang="en-CA" sz="3600" b="1" dirty="0" smtClean="0">
                <a:latin typeface="Constantia" panose="02030602050306030303" pitchFamily="18" charset="0"/>
              </a:rPr>
            </a:br>
            <a:endParaRPr lang="en-CA" dirty="0"/>
          </a:p>
        </p:txBody>
      </p:sp>
    </p:spTree>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Ground Work…</a:t>
            </a:r>
            <a:endParaRPr lang="en-CA" b="1" dirty="0">
              <a:latin typeface="Constantia" pitchFamily="18" charset="0"/>
            </a:endParaRPr>
          </a:p>
        </p:txBody>
      </p:sp>
      <p:sp>
        <p:nvSpPr>
          <p:cNvPr id="5" name="Content Placeholder 4"/>
          <p:cNvSpPr>
            <a:spLocks noGrp="1"/>
          </p:cNvSpPr>
          <p:nvPr>
            <p:ph idx="1"/>
          </p:nvPr>
        </p:nvSpPr>
        <p:spPr>
          <a:xfrm>
            <a:off x="664864" y="1535914"/>
            <a:ext cx="7886700" cy="3504021"/>
          </a:xfrm>
        </p:spPr>
        <p:txBody>
          <a:bodyPr>
            <a:normAutofit lnSpcReduction="10000"/>
          </a:bodyPr>
          <a:lstStyle/>
          <a:p>
            <a:pPr>
              <a:buNone/>
            </a:pPr>
            <a:r>
              <a:rPr lang="en-CA" b="1" dirty="0" smtClean="0">
                <a:latin typeface="Constantia" pitchFamily="18" charset="0"/>
              </a:rPr>
              <a:t>Trust &amp; Respect</a:t>
            </a:r>
            <a:r>
              <a:rPr lang="en-CA" dirty="0" smtClean="0">
                <a:latin typeface="Constantia" pitchFamily="18" charset="0"/>
              </a:rPr>
              <a:t/>
            </a:r>
            <a:br>
              <a:rPr lang="en-CA" dirty="0" smtClean="0">
                <a:latin typeface="Constantia" pitchFamily="18" charset="0"/>
              </a:rPr>
            </a:br>
            <a:endParaRPr lang="en-CA" dirty="0" smtClean="0">
              <a:latin typeface="Constantia" pitchFamily="18" charset="0"/>
            </a:endParaRPr>
          </a:p>
          <a:p>
            <a:pPr lvl="1"/>
            <a:r>
              <a:rPr lang="en-CA" dirty="0" smtClean="0"/>
              <a:t>Authentic Relationship is everything</a:t>
            </a:r>
          </a:p>
          <a:p>
            <a:pPr marL="1371600" lvl="2" indent="-457200">
              <a:buFont typeface="+mj-lt"/>
              <a:buAutoNum type="arabicPeriod"/>
            </a:pPr>
            <a:r>
              <a:rPr lang="en-CA" dirty="0" smtClean="0"/>
              <a:t>Does the youth see me as </a:t>
            </a:r>
            <a:r>
              <a:rPr lang="en-CA" b="1" dirty="0" smtClean="0"/>
              <a:t>safe, caring, and capable of helping</a:t>
            </a:r>
            <a:r>
              <a:rPr lang="en-CA" dirty="0" smtClean="0"/>
              <a:t>?</a:t>
            </a:r>
          </a:p>
          <a:p>
            <a:pPr marL="1371600" lvl="2" indent="-457200">
              <a:buFont typeface="+mj-lt"/>
              <a:buAutoNum type="arabicPeriod"/>
            </a:pPr>
            <a:r>
              <a:rPr lang="en-CA" dirty="0" smtClean="0"/>
              <a:t>Does the youth feel that I see them as </a:t>
            </a:r>
            <a:r>
              <a:rPr lang="en-CA" i="1" dirty="0" smtClean="0"/>
              <a:t>a whole person</a:t>
            </a:r>
            <a:r>
              <a:rPr lang="en-CA" dirty="0" smtClean="0"/>
              <a:t> – or have I reduced them to something </a:t>
            </a:r>
            <a:r>
              <a:rPr lang="en-CA" i="1" dirty="0" smtClean="0"/>
              <a:t>less than</a:t>
            </a:r>
            <a:r>
              <a:rPr lang="en-CA" dirty="0" smtClean="0"/>
              <a:t>… (e.g. based on their drug of choice, a diagnosis, a repeated behaviour, etc.)  When working with Youth, this is almost always the first issue we face.</a:t>
            </a:r>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Ground Work…</a:t>
            </a:r>
            <a:endParaRPr lang="en-CA" b="1" dirty="0">
              <a:latin typeface="Constantia" pitchFamily="18" charset="0"/>
            </a:endParaRPr>
          </a:p>
        </p:txBody>
      </p:sp>
      <p:sp>
        <p:nvSpPr>
          <p:cNvPr id="5" name="Content Placeholder 4"/>
          <p:cNvSpPr>
            <a:spLocks noGrp="1"/>
          </p:cNvSpPr>
          <p:nvPr>
            <p:ph idx="1"/>
          </p:nvPr>
        </p:nvSpPr>
        <p:spPr>
          <a:xfrm>
            <a:off x="664864" y="1535914"/>
            <a:ext cx="7886700" cy="3504021"/>
          </a:xfrm>
        </p:spPr>
        <p:txBody>
          <a:bodyPr/>
          <a:lstStyle/>
          <a:p>
            <a:pPr>
              <a:buNone/>
            </a:pPr>
            <a:r>
              <a:rPr lang="en-CA" b="1" dirty="0" smtClean="0">
                <a:latin typeface="Constantia" pitchFamily="18" charset="0"/>
              </a:rPr>
              <a:t>Trust &amp; Respect</a:t>
            </a:r>
            <a:r>
              <a:rPr lang="en-CA" dirty="0" smtClean="0">
                <a:latin typeface="Constantia" pitchFamily="18" charset="0"/>
              </a:rPr>
              <a:t/>
            </a:r>
            <a:br>
              <a:rPr lang="en-CA" dirty="0" smtClean="0">
                <a:latin typeface="Constantia" pitchFamily="18" charset="0"/>
              </a:rPr>
            </a:br>
            <a:endParaRPr lang="en-CA" dirty="0" smtClean="0">
              <a:latin typeface="Constantia" pitchFamily="18" charset="0"/>
            </a:endParaRPr>
          </a:p>
          <a:p>
            <a:pPr lvl="1"/>
            <a:r>
              <a:rPr lang="en-CA" dirty="0" smtClean="0"/>
              <a:t>Youth as Teacher</a:t>
            </a:r>
          </a:p>
          <a:p>
            <a:pPr lvl="2">
              <a:buFont typeface="Wingdings" panose="05000000000000000000" pitchFamily="2" charset="2"/>
              <a:buChar char="Ø"/>
            </a:pPr>
            <a:r>
              <a:rPr lang="en-CA" dirty="0" smtClean="0"/>
              <a:t>Questions (without an agenda) are usually well received and give opportunity for the Youth to demonstrate their capabilities and skills – especially around ‘drug culture’</a:t>
            </a:r>
          </a:p>
          <a:p>
            <a:pPr lvl="2">
              <a:buFont typeface="Wingdings" panose="05000000000000000000" pitchFamily="2" charset="2"/>
              <a:buChar char="Ø"/>
            </a:pPr>
            <a:r>
              <a:rPr lang="en-CA" dirty="0" smtClean="0"/>
              <a:t>“</a:t>
            </a:r>
            <a:r>
              <a:rPr lang="en-CA" dirty="0" err="1" smtClean="0"/>
              <a:t>Sesh</a:t>
            </a:r>
            <a:r>
              <a:rPr lang="en-CA" dirty="0" smtClean="0"/>
              <a:t>”, “Molly”, “</a:t>
            </a:r>
            <a:r>
              <a:rPr lang="en-CA" dirty="0" err="1" smtClean="0"/>
              <a:t>Baccy</a:t>
            </a:r>
            <a:r>
              <a:rPr lang="en-CA" dirty="0" smtClean="0"/>
              <a:t>” - the ‘lingo’ constantly changes – if you don’t know, ask!</a:t>
            </a:r>
          </a:p>
        </p:txBody>
      </p:sp>
    </p:spTree>
    <p:extLst>
      <p:ext uri="{BB962C8B-B14F-4D97-AF65-F5344CB8AC3E}">
        <p14:creationId xmlns:p14="http://schemas.microsoft.com/office/powerpoint/2010/main" val="4230611885"/>
      </p:ext>
    </p:extLst>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Ground Work…</a:t>
            </a:r>
            <a:endParaRPr lang="en-CA" b="1" dirty="0">
              <a:latin typeface="Constantia" pitchFamily="18" charset="0"/>
            </a:endParaRPr>
          </a:p>
        </p:txBody>
      </p:sp>
      <p:sp>
        <p:nvSpPr>
          <p:cNvPr id="5" name="Content Placeholder 4"/>
          <p:cNvSpPr>
            <a:spLocks noGrp="1"/>
          </p:cNvSpPr>
          <p:nvPr>
            <p:ph idx="1"/>
          </p:nvPr>
        </p:nvSpPr>
        <p:spPr>
          <a:xfrm>
            <a:off x="664864" y="1535914"/>
            <a:ext cx="7886700" cy="3504021"/>
          </a:xfrm>
        </p:spPr>
        <p:txBody>
          <a:bodyPr/>
          <a:lstStyle/>
          <a:p>
            <a:pPr>
              <a:buNone/>
            </a:pPr>
            <a:r>
              <a:rPr lang="en-CA" b="1" dirty="0" smtClean="0">
                <a:latin typeface="Constantia" pitchFamily="18" charset="0"/>
              </a:rPr>
              <a:t>Trust &amp; Respect</a:t>
            </a:r>
            <a:r>
              <a:rPr lang="en-CA" dirty="0" smtClean="0">
                <a:latin typeface="Constantia" pitchFamily="18" charset="0"/>
              </a:rPr>
              <a:t/>
            </a:r>
            <a:br>
              <a:rPr lang="en-CA" dirty="0" smtClean="0">
                <a:latin typeface="Constantia" pitchFamily="18" charset="0"/>
              </a:rPr>
            </a:br>
            <a:endParaRPr lang="en-CA" dirty="0" smtClean="0">
              <a:latin typeface="Constantia" pitchFamily="18" charset="0"/>
            </a:endParaRPr>
          </a:p>
          <a:p>
            <a:pPr lvl="1"/>
            <a:r>
              <a:rPr lang="en-CA" dirty="0" smtClean="0"/>
              <a:t>Acknowledging their Power is…Empowering!</a:t>
            </a:r>
          </a:p>
          <a:p>
            <a:pPr lvl="2">
              <a:buFont typeface="Wingdings" panose="05000000000000000000" pitchFamily="2" charset="2"/>
              <a:buChar char="Ø"/>
            </a:pPr>
            <a:r>
              <a:rPr lang="en-CA" dirty="0" smtClean="0"/>
              <a:t>Strengths-based approach</a:t>
            </a:r>
          </a:p>
          <a:p>
            <a:pPr lvl="2">
              <a:buFont typeface="Wingdings" panose="05000000000000000000" pitchFamily="2" charset="2"/>
              <a:buChar char="Ø"/>
            </a:pPr>
            <a:r>
              <a:rPr lang="en-CA" dirty="0" smtClean="0"/>
              <a:t>Resiliency</a:t>
            </a:r>
          </a:p>
          <a:p>
            <a:pPr lvl="2">
              <a:buFont typeface="Wingdings" panose="05000000000000000000" pitchFamily="2" charset="2"/>
              <a:buChar char="Ø"/>
            </a:pPr>
            <a:r>
              <a:rPr lang="en-CA" dirty="0" smtClean="0"/>
              <a:t>Internal motivation for change</a:t>
            </a:r>
          </a:p>
          <a:p>
            <a:pPr lvl="2"/>
            <a:endParaRPr lang="en-CA" dirty="0" smtClean="0"/>
          </a:p>
        </p:txBody>
      </p:sp>
    </p:spTree>
    <p:extLst>
      <p:ext uri="{BB962C8B-B14F-4D97-AF65-F5344CB8AC3E}">
        <p14:creationId xmlns:p14="http://schemas.microsoft.com/office/powerpoint/2010/main" val="527183960"/>
      </p:ext>
    </p:extLst>
  </p:cSld>
  <p:clrMapOvr>
    <a:masterClrMapping/>
  </p:clrMapOvr>
  <p:transition spd="med">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Ground Work…</a:t>
            </a:r>
            <a:endParaRPr lang="en-CA" b="1" dirty="0">
              <a:latin typeface="Constantia" pitchFamily="18" charset="0"/>
            </a:endParaRPr>
          </a:p>
        </p:txBody>
      </p:sp>
      <p:sp>
        <p:nvSpPr>
          <p:cNvPr id="5" name="Content Placeholder 4"/>
          <p:cNvSpPr>
            <a:spLocks noGrp="1"/>
          </p:cNvSpPr>
          <p:nvPr>
            <p:ph idx="1"/>
          </p:nvPr>
        </p:nvSpPr>
        <p:spPr>
          <a:xfrm>
            <a:off x="664864" y="1535914"/>
            <a:ext cx="7886700" cy="4232874"/>
          </a:xfrm>
        </p:spPr>
        <p:txBody>
          <a:bodyPr/>
          <a:lstStyle/>
          <a:p>
            <a:pPr>
              <a:buNone/>
            </a:pPr>
            <a:r>
              <a:rPr lang="en-CA" b="1" dirty="0" smtClean="0">
                <a:latin typeface="Constantia" pitchFamily="18" charset="0"/>
              </a:rPr>
              <a:t>Understand the context</a:t>
            </a:r>
            <a:br>
              <a:rPr lang="en-CA" b="1" dirty="0" smtClean="0">
                <a:latin typeface="Constantia" pitchFamily="18" charset="0"/>
              </a:rPr>
            </a:br>
            <a:endParaRPr lang="en-CA" b="1" dirty="0" smtClean="0">
              <a:latin typeface="Constantia" pitchFamily="18" charset="0"/>
            </a:endParaRPr>
          </a:p>
          <a:p>
            <a:pPr lvl="1"/>
            <a:r>
              <a:rPr lang="en-CA" dirty="0" smtClean="0">
                <a:latin typeface="Constantia" pitchFamily="18" charset="0"/>
              </a:rPr>
              <a:t>Vast majority of youth we see are externally pressured to seek treatment – who are the invested parties?</a:t>
            </a:r>
          </a:p>
          <a:p>
            <a:pPr lvl="1"/>
            <a:r>
              <a:rPr lang="en-CA" dirty="0" smtClean="0"/>
              <a:t>Addiction as systemic issue – when youth “acts”, who “responds”, and how?</a:t>
            </a:r>
            <a:endParaRPr lang="en-CA" dirty="0" smtClean="0">
              <a:latin typeface="Constantia" pitchFamily="18" charset="0"/>
            </a:endParaRPr>
          </a:p>
          <a:p>
            <a:pPr lvl="1"/>
            <a:r>
              <a:rPr lang="en-CA" dirty="0" smtClean="0"/>
              <a:t>“Best practice” is to involve the family, as defined by the youth, being mindful of the safety of doing so – i.e. respect youth’s right to confidentiality</a:t>
            </a:r>
            <a:endParaRPr lang="en-CA" dirty="0" smtClean="0">
              <a:latin typeface="Constantia" pitchFamily="18" charset="0"/>
            </a:endParaRPr>
          </a:p>
        </p:txBody>
      </p:sp>
    </p:spTree>
    <p:extLst>
      <p:ext uri="{BB962C8B-B14F-4D97-AF65-F5344CB8AC3E}">
        <p14:creationId xmlns:p14="http://schemas.microsoft.com/office/powerpoint/2010/main" val="1718457927"/>
      </p:ext>
    </p:extLst>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Ground Work…</a:t>
            </a:r>
            <a:endParaRPr lang="en-CA" b="1" dirty="0">
              <a:latin typeface="Constantia" pitchFamily="18" charset="0"/>
            </a:endParaRPr>
          </a:p>
        </p:txBody>
      </p:sp>
      <p:sp>
        <p:nvSpPr>
          <p:cNvPr id="5" name="Content Placeholder 4"/>
          <p:cNvSpPr>
            <a:spLocks noGrp="1"/>
          </p:cNvSpPr>
          <p:nvPr>
            <p:ph idx="1"/>
          </p:nvPr>
        </p:nvSpPr>
        <p:spPr>
          <a:xfrm>
            <a:off x="664864" y="1535914"/>
            <a:ext cx="7886700" cy="3504021"/>
          </a:xfrm>
        </p:spPr>
        <p:txBody>
          <a:bodyPr/>
          <a:lstStyle/>
          <a:p>
            <a:pPr>
              <a:buNone/>
            </a:pPr>
            <a:r>
              <a:rPr lang="en-CA" b="1" dirty="0" smtClean="0">
                <a:latin typeface="Constantia" pitchFamily="18" charset="0"/>
              </a:rPr>
              <a:t>Understand the context</a:t>
            </a:r>
            <a:br>
              <a:rPr lang="en-CA" b="1" dirty="0" smtClean="0">
                <a:latin typeface="Constantia" pitchFamily="18" charset="0"/>
              </a:rPr>
            </a:br>
            <a:endParaRPr lang="en-CA" b="1" dirty="0" smtClean="0">
              <a:latin typeface="Constantia" pitchFamily="18" charset="0"/>
            </a:endParaRPr>
          </a:p>
          <a:p>
            <a:pPr lvl="1"/>
            <a:r>
              <a:rPr lang="en-CA" dirty="0" smtClean="0">
                <a:latin typeface="Constantia" pitchFamily="18" charset="0"/>
              </a:rPr>
              <a:t>The “problem behaviour” of the youth does not occur in isolation. </a:t>
            </a:r>
            <a:r>
              <a:rPr lang="en-CA" dirty="0" smtClean="0"/>
              <a:t>When one part of a system changes, the other parts are forced to adapt to try and regain balance in the system.</a:t>
            </a:r>
          </a:p>
          <a:p>
            <a:pPr lvl="1"/>
            <a:r>
              <a:rPr lang="en-CA" dirty="0" smtClean="0">
                <a:latin typeface="Constantia" pitchFamily="18" charset="0"/>
              </a:rPr>
              <a:t>Who ‘benefits’ from the continuation of the behaviour?  From the ceasing of the behaviour?</a:t>
            </a:r>
          </a:p>
        </p:txBody>
      </p:sp>
    </p:spTree>
    <p:extLst>
      <p:ext uri="{BB962C8B-B14F-4D97-AF65-F5344CB8AC3E}">
        <p14:creationId xmlns:p14="http://schemas.microsoft.com/office/powerpoint/2010/main" val="1488245895"/>
      </p:ext>
    </p:extLst>
  </p:cSld>
  <p:clrMapOvr>
    <a:masterClrMapping/>
  </p:clrMapOvr>
  <p:transition spd="med">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 Questions</a:t>
            </a:r>
            <a:endParaRPr lang="en-US" dirty="0"/>
          </a:p>
        </p:txBody>
      </p:sp>
      <p:sp>
        <p:nvSpPr>
          <p:cNvPr id="3" name="Content Placeholder 2"/>
          <p:cNvSpPr>
            <a:spLocks noGrp="1"/>
          </p:cNvSpPr>
          <p:nvPr>
            <p:ph sz="quarter" idx="1"/>
          </p:nvPr>
        </p:nvSpPr>
        <p:spPr/>
        <p:txBody>
          <a:bodyPr/>
          <a:lstStyle/>
          <a:p>
            <a:r>
              <a:rPr lang="en-US" dirty="0" smtClean="0"/>
              <a:t>Is change (whether </a:t>
            </a:r>
            <a:r>
              <a:rPr lang="en-US" dirty="0" err="1" smtClean="0"/>
              <a:t>behavioural</a:t>
            </a:r>
            <a:r>
              <a:rPr lang="en-US" dirty="0" smtClean="0"/>
              <a:t> or attitude and mindset) easy?</a:t>
            </a:r>
          </a:p>
          <a:p>
            <a:r>
              <a:rPr lang="en-US" dirty="0" smtClean="0"/>
              <a:t>Did our will to change swayed at times?</a:t>
            </a:r>
          </a:p>
          <a:p>
            <a:r>
              <a:rPr lang="en-US" dirty="0" smtClean="0"/>
              <a:t>If we had been successful in making changes in the past, did those changes happened in a single try?  </a:t>
            </a:r>
          </a:p>
          <a:p>
            <a:endParaRPr lang="en-US" dirty="0" smtClean="0"/>
          </a:p>
        </p:txBody>
      </p:sp>
    </p:spTree>
  </p:cSld>
  <p:clrMapOvr>
    <a:masterClrMapping/>
  </p:clrMapOvr>
  <p:transition spd="med">
    <p:wipe dir="d"/>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tages_of_Change (1).jpg"/>
          <p:cNvPicPr>
            <a:picLocks noGrp="1" noChangeAspect="1"/>
          </p:cNvPicPr>
          <p:nvPr>
            <p:ph sz="quarter" idx="1"/>
          </p:nvPr>
        </p:nvPicPr>
        <p:blipFill>
          <a:blip r:embed="rId3" cstate="print"/>
          <a:stretch>
            <a:fillRect/>
          </a:stretch>
        </p:blipFill>
        <p:spPr>
          <a:xfrm>
            <a:off x="1928794" y="0"/>
            <a:ext cx="4978400" cy="6858000"/>
          </a:xfrm>
        </p:spPr>
      </p:pic>
    </p:spTree>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CA" dirty="0" smtClean="0"/>
              <a:t>What is Stigma?</a:t>
            </a:r>
            <a:endParaRPr lang="en-CA" dirty="0"/>
          </a:p>
        </p:txBody>
      </p:sp>
      <p:sp>
        <p:nvSpPr>
          <p:cNvPr id="8" name="Content Placeholder 7"/>
          <p:cNvSpPr>
            <a:spLocks noGrp="1"/>
          </p:cNvSpPr>
          <p:nvPr>
            <p:ph sz="quarter" idx="1"/>
          </p:nvPr>
        </p:nvSpPr>
        <p:spPr/>
        <p:txBody>
          <a:bodyPr/>
          <a:lstStyle/>
          <a:p>
            <a:r>
              <a:rPr lang="en-CA" dirty="0" smtClean="0"/>
              <a:t>“Stigma” is a socially constructed label that refers to negative attitudes people hold toward others whom they deem “different” or “other” to themselves. It is manifested in bias, distrust, stereotyping, fear, embarrassment, anger and/or avoidance (Penn &amp; Martin 1998). </a:t>
            </a:r>
          </a:p>
          <a:p>
            <a:r>
              <a:rPr lang="en-CA" dirty="0" smtClean="0"/>
              <a:t>How do we contribute to stigmatization? </a:t>
            </a:r>
          </a:p>
          <a:p>
            <a:r>
              <a:rPr lang="en-CA" dirty="0" smtClean="0"/>
              <a:t>Sometimes we are aware and other times not so much</a:t>
            </a:r>
            <a:endParaRPr lang="en-CA" dirty="0"/>
          </a:p>
        </p:txBody>
      </p:sp>
    </p:spTree>
  </p:cSld>
  <p:clrMapOvr>
    <a:masterClrMapping/>
  </p:clrMapOvr>
  <p:transition spd="med">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ranasacral.com/wp-content/uploads/2015/02/50-ways-to-take-a-break-printable.jpg"/>
          <p:cNvPicPr>
            <a:picLocks noChangeAspect="1" noChangeArrowheads="1"/>
          </p:cNvPicPr>
          <p:nvPr/>
        </p:nvPicPr>
        <p:blipFill>
          <a:blip r:embed="rId3"/>
          <a:srcRect/>
          <a:stretch>
            <a:fillRect/>
          </a:stretch>
        </p:blipFill>
        <p:spPr bwMode="auto">
          <a:xfrm>
            <a:off x="1857356" y="285728"/>
            <a:ext cx="4929222" cy="6067393"/>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3"/>
          <p:cNvPicPr>
            <a:picLocks noChangeArrowheads="1"/>
          </p:cNvPicPr>
          <p:nvPr/>
        </p:nvPicPr>
        <p:blipFill>
          <a:blip r:embed="rId3" cstate="print"/>
          <a:srcRect/>
          <a:stretch>
            <a:fillRect/>
          </a:stretch>
        </p:blipFill>
        <p:spPr bwMode="auto">
          <a:xfrm>
            <a:off x="7966075" y="6262688"/>
            <a:ext cx="1177925" cy="617537"/>
          </a:xfrm>
          <a:prstGeom prst="rect">
            <a:avLst/>
          </a:prstGeom>
          <a:noFill/>
          <a:ln w="9525">
            <a:noFill/>
            <a:miter lim="800000"/>
            <a:headEnd/>
            <a:tailEnd/>
          </a:ln>
        </p:spPr>
      </p:pic>
      <p:sp>
        <p:nvSpPr>
          <p:cNvPr id="72710" name="Rectangle 5"/>
          <p:cNvSpPr>
            <a:spLocks/>
          </p:cNvSpPr>
          <p:nvPr/>
        </p:nvSpPr>
        <p:spPr bwMode="auto">
          <a:xfrm>
            <a:off x="500034" y="642918"/>
            <a:ext cx="8051800" cy="558800"/>
          </a:xfrm>
          <a:prstGeom prst="rect">
            <a:avLst/>
          </a:prstGeom>
          <a:noFill/>
          <a:ln w="9525">
            <a:noFill/>
            <a:miter lim="800000"/>
            <a:headEnd/>
            <a:tailEnd/>
          </a:ln>
        </p:spPr>
        <p:txBody>
          <a:bodyPr lIns="38100" tIns="38100" rIns="38100" bIns="38100"/>
          <a:lstStyle/>
          <a:p>
            <a:pPr algn="l"/>
            <a:r>
              <a:rPr lang="en-US" sz="3200" b="1" dirty="0" smtClean="0">
                <a:solidFill>
                  <a:schemeClr val="tx1"/>
                </a:solidFill>
                <a:latin typeface="Lucida Grande" charset="0"/>
                <a:ea typeface="Lucida Grande" charset="0"/>
                <a:cs typeface="Lucida Grande" charset="0"/>
                <a:sym typeface="Lucida Grande" charset="0"/>
              </a:rPr>
              <a:t>Other Resources for Parents</a:t>
            </a:r>
            <a:endParaRPr lang="en-US" sz="3200" b="1" dirty="0">
              <a:solidFill>
                <a:schemeClr val="tx1"/>
              </a:solidFill>
              <a:latin typeface="Lucida Grande" charset="0"/>
              <a:ea typeface="Lucida Grande" charset="0"/>
              <a:cs typeface="Lucida Grande" charset="0"/>
              <a:sym typeface="Lucida Grande" charset="0"/>
            </a:endParaRPr>
          </a:p>
        </p:txBody>
      </p:sp>
      <p:sp>
        <p:nvSpPr>
          <p:cNvPr id="72712" name="Rectangle 7"/>
          <p:cNvSpPr>
            <a:spLocks/>
          </p:cNvSpPr>
          <p:nvPr/>
        </p:nvSpPr>
        <p:spPr bwMode="auto">
          <a:xfrm>
            <a:off x="498475" y="1784350"/>
            <a:ext cx="8242300" cy="495300"/>
          </a:xfrm>
          <a:prstGeom prst="rect">
            <a:avLst/>
          </a:prstGeom>
          <a:noFill/>
          <a:ln w="12700" cap="rnd">
            <a:noFill/>
            <a:round/>
            <a:headEnd/>
            <a:tailEnd/>
          </a:ln>
        </p:spPr>
        <p:txBody>
          <a:bodyPr lIns="38100" tIns="38100" rIns="38100" bIns="38100"/>
          <a:lstStyle/>
          <a:p>
            <a:pPr marL="438150" indent="-438150" algn="l">
              <a:buClr>
                <a:srgbClr val="000000"/>
              </a:buClr>
              <a:buSzPct val="100000"/>
              <a:buFont typeface="Arial" charset="0"/>
              <a:buChar char="•"/>
            </a:pPr>
            <a:endParaRPr lang="en-US" sz="2800" dirty="0">
              <a:solidFill>
                <a:schemeClr val="tx1"/>
              </a:solidFill>
              <a:latin typeface="Lucida Grande" charset="0"/>
              <a:ea typeface="Lucida Grande" charset="0"/>
              <a:cs typeface="Lucida Grande" charset="0"/>
              <a:sym typeface="Lucida Grande" charset="0"/>
            </a:endParaRPr>
          </a:p>
          <a:p>
            <a:pPr marL="438150" indent="-438150" algn="l">
              <a:buClr>
                <a:srgbClr val="000000"/>
              </a:buClr>
              <a:buSzPct val="100000"/>
            </a:pPr>
            <a:endParaRPr lang="en-US" sz="2800" dirty="0">
              <a:solidFill>
                <a:schemeClr val="tx1"/>
              </a:solidFill>
              <a:latin typeface="Lucida Grande" charset="0"/>
              <a:ea typeface="Lucida Grande" charset="0"/>
              <a:cs typeface="Lucida Grande" charset="0"/>
              <a:sym typeface="Lucida Grande" charset="0"/>
            </a:endParaRPr>
          </a:p>
          <a:p>
            <a:pPr marL="438150" indent="-438150" algn="l">
              <a:buClr>
                <a:srgbClr val="000000"/>
              </a:buClr>
              <a:buSzPct val="100000"/>
              <a:buFont typeface="Arial" charset="0"/>
              <a:buChar char="•"/>
            </a:pPr>
            <a:r>
              <a:rPr lang="en-US" sz="2800" dirty="0">
                <a:solidFill>
                  <a:schemeClr val="tx1"/>
                </a:solidFill>
                <a:latin typeface="Lucida Grande" charset="0"/>
                <a:ea typeface="Lucida Grande" charset="0"/>
                <a:cs typeface="Lucida Grande" charset="0"/>
                <a:sym typeface="Lucida Grande" charset="0"/>
              </a:rPr>
              <a:t>Support groups: Al-Anon, Nar-Anon, APSGO, CAMH</a:t>
            </a:r>
          </a:p>
          <a:p>
            <a:pPr marL="438150" indent="-438150" algn="l">
              <a:buClr>
                <a:srgbClr val="000000"/>
              </a:buClr>
              <a:buSzPct val="100000"/>
            </a:pPr>
            <a:endParaRPr lang="en-US" sz="2800" dirty="0">
              <a:solidFill>
                <a:schemeClr val="tx1"/>
              </a:solidFill>
              <a:latin typeface="Lucida Grande" charset="0"/>
              <a:ea typeface="Lucida Grande" charset="0"/>
              <a:cs typeface="Lucida Grande" charset="0"/>
              <a:sym typeface="Lucida Grande" charset="0"/>
            </a:endParaRPr>
          </a:p>
          <a:p>
            <a:pPr marL="438150" indent="-438150" algn="l">
              <a:buClr>
                <a:srgbClr val="000000"/>
              </a:buClr>
              <a:buSzPct val="100000"/>
              <a:buFont typeface="Arial" charset="0"/>
              <a:buChar char="•"/>
            </a:pPr>
            <a:r>
              <a:rPr lang="en-US" sz="2800" dirty="0">
                <a:solidFill>
                  <a:schemeClr val="tx1"/>
                </a:solidFill>
                <a:latin typeface="Lucida Grande" charset="0"/>
                <a:ea typeface="Lucida Grande" charset="0"/>
                <a:cs typeface="Lucida Grande" charset="0"/>
                <a:sym typeface="Lucida Grande" charset="0"/>
              </a:rPr>
              <a:t>Parent Support phone line </a:t>
            </a:r>
            <a:r>
              <a:rPr lang="en-CA" sz="2800" dirty="0"/>
              <a:t>1-855-DRUGFREE</a:t>
            </a:r>
            <a:endParaRPr lang="en-US" sz="2800" dirty="0">
              <a:solidFill>
                <a:schemeClr val="tx1"/>
              </a:solidFill>
              <a:latin typeface="Lucida Grande" charset="0"/>
              <a:ea typeface="Lucida Grande" charset="0"/>
              <a:cs typeface="Lucida Grande" charset="0"/>
              <a:sym typeface="Lucida Grande" charset="0"/>
            </a:endParaRPr>
          </a:p>
          <a:p>
            <a:pPr marL="438150" indent="-438150" algn="l">
              <a:buClr>
                <a:srgbClr val="000000"/>
              </a:buClr>
              <a:buSzPct val="100000"/>
              <a:buFont typeface="Arial" charset="0"/>
              <a:buChar char="•"/>
            </a:pPr>
            <a:endParaRPr lang="en-US" sz="2800" dirty="0">
              <a:solidFill>
                <a:schemeClr val="tx1"/>
              </a:solidFill>
              <a:latin typeface="Lucida Grande" charset="0"/>
              <a:ea typeface="Lucida Grande" charset="0"/>
              <a:cs typeface="Lucida Grande" charset="0"/>
              <a:sym typeface="Lucida Grande" charset="0"/>
            </a:endParaRPr>
          </a:p>
        </p:txBody>
      </p:sp>
    </p:spTree>
  </p:cSld>
  <p:clrMapOvr>
    <a:masterClrMapping/>
  </p:clrMapOvr>
  <p:transition spd="med">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Addiction Services for York Region</a:t>
            </a:r>
            <a:endParaRPr lang="en-CA" dirty="0"/>
          </a:p>
        </p:txBody>
      </p:sp>
      <p:sp>
        <p:nvSpPr>
          <p:cNvPr id="3" name="Content Placeholder 2"/>
          <p:cNvSpPr>
            <a:spLocks noGrp="1"/>
          </p:cNvSpPr>
          <p:nvPr>
            <p:ph sz="quarter" idx="1"/>
          </p:nvPr>
        </p:nvSpPr>
        <p:spPr/>
        <p:txBody>
          <a:bodyPr/>
          <a:lstStyle/>
          <a:p>
            <a:pPr algn="ctr">
              <a:defRPr/>
            </a:pPr>
            <a:endParaRPr lang="en-CA" dirty="0" smtClean="0">
              <a:hlinkClick r:id="rId3"/>
            </a:endParaRPr>
          </a:p>
          <a:p>
            <a:pPr algn="ctr">
              <a:buNone/>
            </a:pPr>
            <a:r>
              <a:rPr lang="en-CA" dirty="0" smtClean="0"/>
              <a:t>Contact us if you have any questions or concerns</a:t>
            </a:r>
          </a:p>
          <a:p>
            <a:pPr algn="ctr">
              <a:buNone/>
            </a:pPr>
            <a:r>
              <a:rPr lang="en-CA" sz="4000" dirty="0" smtClean="0"/>
              <a:t>905-841-7007</a:t>
            </a:r>
          </a:p>
          <a:p>
            <a:pPr algn="ctr">
              <a:buNone/>
            </a:pPr>
            <a:r>
              <a:rPr lang="en-CA" sz="4000" dirty="0" smtClean="0"/>
              <a:t>www.asyr.ca</a:t>
            </a:r>
          </a:p>
        </p:txBody>
      </p:sp>
    </p:spTree>
  </p:cSld>
  <p:clrMapOvr>
    <a:masterClrMapping/>
  </p:clrMapOvr>
  <p:transition spd="med">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0A2F9B40E158CD4DB28D2195D88729C4" ma:contentTypeVersion="2" ma:contentTypeDescription="" ma:contentTypeScope="" ma:versionID="afc3f78f32f112e39e6327b9365ba3f8">
  <xsd:schema xmlns:xsd="http://www.w3.org/2001/XMLSchema" xmlns:xs="http://www.w3.org/2001/XMLSchema" xmlns:p="http://schemas.microsoft.com/office/2006/metadata/properties" xmlns:ns2="d9b1dd9a-a4ee-4a17-a687-958e2051ab05" targetNamespace="http://schemas.microsoft.com/office/2006/metadata/properties" ma:root="true" ma:fieldsID="add7b696c5f97db6a85337d2881092d4" ns2:_="">
    <xsd:import namespace="d9b1dd9a-a4ee-4a17-a687-958e2051ab05"/>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b1dd9a-a4ee-4a17-a687-958e2051ab05"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WWW_x0020_Content xmlns="d9b1dd9a-a4ee-4a17-a687-958e2051ab05">No</WWW_x0020_Content>
    <Document_x0020_Author_x0028_s_x0029_ xmlns="d9b1dd9a-a4ee-4a17-a687-958e2051ab05" xsi:nil="true"/>
    <Document_x0020_Owner xmlns="d9b1dd9a-a4ee-4a17-a687-958e2051ab05">jbrown</Document_x0020_Owner>
    <Document_x0020_Description xmlns="d9b1dd9a-a4ee-4a17-a687-958e2051ab05" xsi:nil="true"/>
  </documentManagement>
</p:properties>
</file>

<file path=customXml/itemProps1.xml><?xml version="1.0" encoding="utf-8"?>
<ds:datastoreItem xmlns:ds="http://schemas.openxmlformats.org/officeDocument/2006/customXml" ds:itemID="{F40285BA-2F16-4EED-9666-1DB8A47E7511}"/>
</file>

<file path=customXml/itemProps2.xml><?xml version="1.0" encoding="utf-8"?>
<ds:datastoreItem xmlns:ds="http://schemas.openxmlformats.org/officeDocument/2006/customXml" ds:itemID="{279910E8-838D-407E-986E-C34666190CCF}"/>
</file>

<file path=customXml/itemProps3.xml><?xml version="1.0" encoding="utf-8"?>
<ds:datastoreItem xmlns:ds="http://schemas.openxmlformats.org/officeDocument/2006/customXml" ds:itemID="{9E161BFB-BBFC-48AD-B1C4-9B18594CBEDE}"/>
</file>

<file path=docProps/app.xml><?xml version="1.0" encoding="utf-8"?>
<Properties xmlns="http://schemas.openxmlformats.org/officeDocument/2006/extended-properties" xmlns:vt="http://schemas.openxmlformats.org/officeDocument/2006/docPropsVTypes">
  <Template>Civic</Template>
  <TotalTime>644</TotalTime>
  <Words>879</Words>
  <Application>Microsoft Office PowerPoint</Application>
  <PresentationFormat>On-screen Show (4:3)</PresentationFormat>
  <Paragraphs>201</Paragraphs>
  <Slides>21</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Civic</vt:lpstr>
      <vt:lpstr>Document</vt:lpstr>
      <vt:lpstr>Understanding Addiction </vt:lpstr>
      <vt:lpstr>ASYR: Who are we?</vt:lpstr>
      <vt:lpstr>Who am I? What am I doing here?</vt:lpstr>
      <vt:lpstr>Youth and Family Program</vt:lpstr>
      <vt:lpstr>PowerPoint Presentation</vt:lpstr>
      <vt:lpstr>PowerPoint Presentation</vt:lpstr>
      <vt:lpstr>  Drug Use Continuum</vt:lpstr>
      <vt:lpstr>Reflection Question</vt:lpstr>
      <vt:lpstr>PowerPoint Presentation</vt:lpstr>
      <vt:lpstr>Biopsychosocial, Holistic Model </vt:lpstr>
      <vt:lpstr>The Ground Work…</vt:lpstr>
      <vt:lpstr>The Ground Work…</vt:lpstr>
      <vt:lpstr>The Ground Work…</vt:lpstr>
      <vt:lpstr>The Ground Work…</vt:lpstr>
      <vt:lpstr>The Ground Work…</vt:lpstr>
      <vt:lpstr>Reflection Questions</vt:lpstr>
      <vt:lpstr>PowerPoint Presentation</vt:lpstr>
      <vt:lpstr>What is Stigma?</vt:lpstr>
      <vt:lpstr>PowerPoint Presentation</vt:lpstr>
      <vt:lpstr>PowerPoint Presentation</vt:lpstr>
      <vt:lpstr>Addiction Services for York Region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Addiction - October 8 2015</dc:title>
  <dc:creator>Rdhillon</dc:creator>
  <cp:keywords>Understanding Addiction - October 8 2015</cp:keywords>
  <cp:lastModifiedBy>Owner</cp:lastModifiedBy>
  <cp:revision>55</cp:revision>
  <dcterms:created xsi:type="dcterms:W3CDTF">2015-09-03T23:33:55Z</dcterms:created>
  <dcterms:modified xsi:type="dcterms:W3CDTF">2015-10-24T18:10:54Z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0x010100EA4BA40101B6AA4DB2B44F01F8A02F5E000A2F9B40E158CD4DB28D2195D88729C4</vt:lpwstr>
  </property>
</Properties>
</file>